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</p:sldIdLst>
  <p:sldSz cx="9144000" cy="6858000" type="screen4x3"/>
  <p:notesSz cx="9144000" cy="6858000"/>
  <p:embeddedFontLst>
    <p:embeddedFont>
      <p:font typeface="Arial" panose="020B0604020202020204" pitchFamily="34" charset="0"/>
      <p:regular r:id="rId111"/>
      <p:bold r:id="rId112"/>
      <p:italic r:id="rId113"/>
      <p:boldItalic r:id="rId114"/>
    </p:embeddedFont>
    <p:embeddedFont>
      <p:font typeface="Arial Narrow" panose="020B0606020202030204" pitchFamily="34" charset="0"/>
      <p:regular r:id="rId115"/>
      <p:bold r:id="rId116"/>
      <p:italic r:id="rId117"/>
      <p:boldItalic r:id="rId118"/>
    </p:embeddedFont>
    <p:embeddedFont>
      <p:font typeface="Calibri" panose="020F0502020204030204" pitchFamily="34" charset="0"/>
      <p:regular r:id="rId119"/>
      <p:bold r:id="rId120"/>
      <p:italic r:id="rId121"/>
      <p:boldItalic r:id="rId1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70" d="100"/>
          <a:sy n="70" d="100"/>
        </p:scale>
        <p:origin x="206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6.fntdata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2622" y="2023681"/>
            <a:ext cx="6938754" cy="1608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1275" y="3837635"/>
            <a:ext cx="3661448" cy="880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545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81658" y="2845511"/>
            <a:ext cx="6580682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5024" y="1462201"/>
            <a:ext cx="7953951" cy="2762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5454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7" Type="http://schemas.openxmlformats.org/officeDocument/2006/relationships/hyperlink" Target="http://eclass.cc/courselists/42_data_science" TargetMode="External"/><Relationship Id="rId2" Type="http://schemas.openxmlformats.org/officeDocument/2006/relationships/hyperlink" Target="http://homes.cs.washington.edu/~pedrod/papers/cacm1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class.cc/courselists/117_deep_learning" TargetMode="External"/><Relationship Id="rId5" Type="http://schemas.openxmlformats.org/officeDocument/2006/relationships/hyperlink" Target="http://eclass.cc/courselists/4_machine_learning" TargetMode="External"/><Relationship Id="rId4" Type="http://schemas.openxmlformats.org/officeDocument/2006/relationships/hyperlink" Target="http://www.oreilly.com/data/free/evaluating-machine-learning-models.cs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cemachine.net/views/2016/3/datasets-over-algorithm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533/n7601/full/nature17439.html" TargetMode="External"/><Relationship Id="rId2" Type="http://schemas.openxmlformats.org/officeDocument/2006/relationships/hyperlink" Target="https://nplus1.ru/news/2016/05/05/neoneo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distill.pub/2016/misread-tsne/" TargetMode="External"/><Relationship Id="rId2" Type="http://schemas.openxmlformats.org/officeDocument/2006/relationships/hyperlink" Target="https://www.oreilly.com/learning/an-illustrated-introduction-to-the-t-sne-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025014" marR="5080" indent="-2012950">
              <a:lnSpc>
                <a:spcPts val="6230"/>
              </a:lnSpc>
              <a:spcBef>
                <a:spcPts val="204"/>
              </a:spcBef>
            </a:pPr>
            <a:r>
              <a:rPr spc="-10" dirty="0"/>
              <a:t>Введение </a:t>
            </a:r>
            <a:r>
              <a:rPr dirty="0"/>
              <a:t>в </a:t>
            </a:r>
            <a:r>
              <a:rPr spc="-10" dirty="0"/>
              <a:t>машинное </a:t>
            </a:r>
            <a:r>
              <a:rPr spc="-1430" dirty="0"/>
              <a:t> </a:t>
            </a:r>
            <a:r>
              <a:rPr spc="-10" dirty="0"/>
              <a:t>обучение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942" y="1665541"/>
            <a:ext cx="7746365" cy="48101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774065">
              <a:lnSpc>
                <a:spcPts val="3250"/>
              </a:lnSpc>
              <a:spcBef>
                <a:spcPts val="500"/>
              </a:spcBef>
              <a:buAutoNum type="arabicPeriod"/>
              <a:tabLst>
                <a:tab pos="443230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Определиться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со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способом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решения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вашей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задачи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средствами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ML.</a:t>
            </a:r>
            <a:endParaRPr sz="3000">
              <a:latin typeface="Arial"/>
              <a:cs typeface="Arial"/>
            </a:endParaRPr>
          </a:p>
          <a:p>
            <a:pPr marL="316230" indent="-304165">
              <a:lnSpc>
                <a:spcPct val="100000"/>
              </a:lnSpc>
              <a:spcBef>
                <a:spcPts val="1225"/>
              </a:spcBef>
              <a:buAutoNum type="arabicPeriod"/>
              <a:tabLst>
                <a:tab pos="316865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Выбрать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метрику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качества.</a:t>
            </a:r>
            <a:endParaRPr sz="30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389890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Получить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данные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и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выделить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признаки.</a:t>
            </a:r>
            <a:endParaRPr sz="3000">
              <a:latin typeface="Arial"/>
              <a:cs typeface="Arial"/>
            </a:endParaRPr>
          </a:p>
          <a:p>
            <a:pPr marL="399415" indent="-38735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400050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Определиться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с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классами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моделей.</a:t>
            </a:r>
            <a:endParaRPr sz="3000">
              <a:latin typeface="Arial"/>
              <a:cs typeface="Arial"/>
            </a:endParaRPr>
          </a:p>
          <a:p>
            <a:pPr marL="12700" marR="876935">
              <a:lnSpc>
                <a:spcPts val="3220"/>
              </a:lnSpc>
              <a:spcBef>
                <a:spcPts val="1700"/>
              </a:spcBef>
              <a:buAutoNum type="arabicPeriod"/>
              <a:tabLst>
                <a:tab pos="389255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Подготовить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данные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для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обучения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и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оценки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ts val="3229"/>
              </a:lnSpc>
              <a:spcBef>
                <a:spcPts val="1650"/>
              </a:spcBef>
              <a:buAutoNum type="arabicPeriod"/>
              <a:tabLst>
                <a:tab pos="400685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Провести обучение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моделей,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оценить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результат,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повторить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5E7973"/>
                </a:solidFill>
                <a:latin typeface="Arial"/>
                <a:cs typeface="Arial"/>
              </a:rPr>
              <a:t>шаги,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если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требуется.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9726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Процесс</a:t>
            </a:r>
            <a:r>
              <a:rPr sz="3300" spc="-145" dirty="0"/>
              <a:t> </a:t>
            </a:r>
            <a:r>
              <a:rPr sz="3300" spc="-5" dirty="0"/>
              <a:t>решения</a:t>
            </a:r>
            <a:r>
              <a:rPr sz="3300" spc="-145" dirty="0"/>
              <a:t> </a:t>
            </a:r>
            <a:r>
              <a:rPr sz="3300" spc="-5" dirty="0"/>
              <a:t>задачи</a:t>
            </a:r>
            <a:endParaRPr sz="33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330403"/>
            <a:ext cx="5967095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5" dirty="0"/>
              <a:t>Практические</a:t>
            </a:r>
            <a:r>
              <a:rPr sz="3300" spc="-125" dirty="0"/>
              <a:t> </a:t>
            </a:r>
            <a:r>
              <a:rPr sz="3300" spc="-5" dirty="0"/>
              <a:t>соображения</a:t>
            </a:r>
            <a:r>
              <a:rPr sz="3300" spc="-130" dirty="0"/>
              <a:t> </a:t>
            </a:r>
            <a:r>
              <a:rPr sz="3300" spc="-5" dirty="0"/>
              <a:t>по </a:t>
            </a:r>
            <a:r>
              <a:rPr sz="3300" spc="-900" dirty="0"/>
              <a:t> </a:t>
            </a:r>
            <a:r>
              <a:rPr sz="3300" spc="-5" dirty="0"/>
              <a:t>метрикам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14" y="1408861"/>
            <a:ext cx="7541259" cy="214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340" dirty="0">
                <a:solidFill>
                  <a:srgbClr val="454548"/>
                </a:solidFill>
                <a:latin typeface="Arial"/>
                <a:cs typeface="Arial"/>
              </a:rPr>
              <a:t>1.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сли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возможн</a:t>
            </a:r>
            <a:r>
              <a:rPr sz="2400" spc="5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стара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й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тесь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пользоват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ь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одн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ту 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же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метрику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обучения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оценки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качества.</a:t>
            </a:r>
            <a:endParaRPr sz="2400">
              <a:latin typeface="Arial"/>
              <a:cs typeface="Arial"/>
            </a:endParaRPr>
          </a:p>
          <a:p>
            <a:pPr marL="354330" marR="220345" indent="-278765">
              <a:lnSpc>
                <a:spcPct val="114700"/>
              </a:lnSpc>
              <a:spcBef>
                <a:spcPts val="215"/>
              </a:spcBef>
            </a:pPr>
            <a:r>
              <a:rPr sz="2400" spc="10" dirty="0">
                <a:solidFill>
                  <a:srgbClr val="454548"/>
                </a:solidFill>
                <a:latin typeface="Arial"/>
                <a:cs typeface="Arial"/>
              </a:rPr>
              <a:t>–</a:t>
            </a:r>
            <a:r>
              <a:rPr sz="2400" spc="1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это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всегда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возможно,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так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как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некоторым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метрикам нельзя или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трудно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напрямую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оп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имизировать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ся</a:t>
            </a:r>
            <a:r>
              <a:rPr sz="24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(AUC,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54548"/>
                </a:solidFill>
                <a:latin typeface="Arial"/>
                <a:cs typeface="Arial"/>
              </a:rPr>
              <a:t>NDCG)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330403"/>
            <a:ext cx="5967095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5" dirty="0"/>
              <a:t>Практические</a:t>
            </a:r>
            <a:r>
              <a:rPr sz="3300" spc="-125" dirty="0"/>
              <a:t> </a:t>
            </a:r>
            <a:r>
              <a:rPr sz="3300" spc="-5" dirty="0"/>
              <a:t>соображения</a:t>
            </a:r>
            <a:r>
              <a:rPr sz="3300" spc="-130" dirty="0"/>
              <a:t> </a:t>
            </a:r>
            <a:r>
              <a:rPr sz="3300" spc="-5" dirty="0"/>
              <a:t>по </a:t>
            </a:r>
            <a:r>
              <a:rPr sz="3300" spc="-900" dirty="0"/>
              <a:t> </a:t>
            </a:r>
            <a:r>
              <a:rPr sz="3300" spc="-5" dirty="0"/>
              <a:t>метрикам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24" y="1502841"/>
            <a:ext cx="7451090" cy="351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420"/>
              </a:spcBef>
              <a:buClr>
                <a:srgbClr val="5E7973"/>
              </a:buClr>
              <a:buAutoNum type="arabicPeriod" startAt="2"/>
              <a:tabLst>
                <a:tab pos="314325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Внимательно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осознанно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выбирайте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метрику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под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ваш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датасет.</a:t>
            </a:r>
            <a:endParaRPr sz="2400">
              <a:latin typeface="Arial"/>
              <a:cs typeface="Arial"/>
            </a:endParaRPr>
          </a:p>
          <a:p>
            <a:pPr marL="354330" marR="441325" lvl="1" indent="-278765">
              <a:lnSpc>
                <a:spcPts val="2550"/>
              </a:lnSpc>
              <a:spcBef>
                <a:spcPts val="290"/>
              </a:spcBef>
              <a:buChar char="–"/>
              <a:tabLst>
                <a:tab pos="354965" algn="l"/>
              </a:tabLst>
            </a:pP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случае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сильно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несбалансированных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классов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можно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получить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бесполезную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метрику</a:t>
            </a:r>
            <a:endParaRPr sz="2400">
              <a:latin typeface="Arial"/>
              <a:cs typeface="Arial"/>
            </a:endParaRPr>
          </a:p>
          <a:p>
            <a:pPr marL="354330" lvl="1" indent="-278765">
              <a:lnSpc>
                <a:spcPts val="2765"/>
              </a:lnSpc>
              <a:buChar char="–"/>
              <a:tabLst>
                <a:tab pos="354965" algn="l"/>
              </a:tabLst>
            </a:pP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Пример: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Поиск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мошеннических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транзакций</a:t>
            </a:r>
            <a:endParaRPr sz="2400">
              <a:latin typeface="Arial"/>
              <a:cs typeface="Arial"/>
            </a:endParaRPr>
          </a:p>
          <a:p>
            <a:pPr marL="445770" marR="180975" lvl="2" indent="-133985">
              <a:lnSpc>
                <a:spcPts val="2550"/>
              </a:lnSpc>
              <a:spcBef>
                <a:spcPts val="305"/>
              </a:spcBef>
              <a:buChar char="•"/>
              <a:tabLst>
                <a:tab pos="446405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Датасе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: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75" dirty="0">
                <a:solidFill>
                  <a:srgbClr val="454548"/>
                </a:solidFill>
                <a:latin typeface="Arial"/>
                <a:cs typeface="Arial"/>
              </a:rPr>
              <a:t>1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мл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н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примеро</a:t>
            </a:r>
            <a:r>
              <a:rPr sz="2400" spc="5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з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х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мошеннически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х 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транзакций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75" dirty="0">
                <a:solidFill>
                  <a:srgbClr val="454548"/>
                </a:solidFill>
                <a:latin typeface="Arial"/>
                <a:cs typeface="Arial"/>
              </a:rPr>
              <a:t>1%</a:t>
            </a:r>
            <a:endParaRPr sz="2400">
              <a:latin typeface="Arial"/>
              <a:cs typeface="Arial"/>
            </a:endParaRPr>
          </a:p>
          <a:p>
            <a:pPr marL="445770" lvl="2" indent="-133985">
              <a:lnSpc>
                <a:spcPts val="2765"/>
              </a:lnSpc>
              <a:buChar char="•"/>
              <a:tabLst>
                <a:tab pos="446405" algn="l"/>
              </a:tabLst>
            </a:pP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Метрика: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Аккуратность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(Accuracy)</a:t>
            </a:r>
            <a:endParaRPr sz="2400">
              <a:latin typeface="Arial"/>
              <a:cs typeface="Arial"/>
            </a:endParaRPr>
          </a:p>
          <a:p>
            <a:pPr marL="445770" lvl="2" indent="-133985">
              <a:lnSpc>
                <a:spcPts val="2775"/>
              </a:lnSpc>
              <a:buChar char="•"/>
              <a:tabLst>
                <a:tab pos="446405" algn="l"/>
              </a:tabLst>
            </a:pP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Классификатор: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всех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относим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классу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54548"/>
                </a:solidFill>
                <a:latin typeface="Arial"/>
                <a:cs typeface="Arial"/>
              </a:rPr>
              <a:t>“Честные”</a:t>
            </a:r>
            <a:endParaRPr sz="2400">
              <a:latin typeface="Arial"/>
              <a:cs typeface="Arial"/>
            </a:endParaRPr>
          </a:p>
          <a:p>
            <a:pPr marL="445770" lvl="2" indent="-133985">
              <a:lnSpc>
                <a:spcPts val="2830"/>
              </a:lnSpc>
              <a:buChar char="•"/>
              <a:tabLst>
                <a:tab pos="446405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Получаем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качество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54548"/>
                </a:solidFill>
                <a:latin typeface="Arial"/>
                <a:cs typeface="Arial"/>
              </a:rPr>
              <a:t>99%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330403"/>
            <a:ext cx="5967095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5" dirty="0"/>
              <a:t>Практические</a:t>
            </a:r>
            <a:r>
              <a:rPr sz="3300" spc="-125" dirty="0"/>
              <a:t> </a:t>
            </a:r>
            <a:r>
              <a:rPr sz="3300" spc="-5" dirty="0"/>
              <a:t>соображения</a:t>
            </a:r>
            <a:r>
              <a:rPr sz="3300" spc="-130" dirty="0"/>
              <a:t> </a:t>
            </a:r>
            <a:r>
              <a:rPr sz="3300" spc="-5" dirty="0"/>
              <a:t>по </a:t>
            </a:r>
            <a:r>
              <a:rPr sz="3300" spc="-900" dirty="0"/>
              <a:t> </a:t>
            </a:r>
            <a:r>
              <a:rPr sz="3300" spc="-5" dirty="0"/>
              <a:t>метрикам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24" y="1436167"/>
            <a:ext cx="7336155" cy="405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0010">
              <a:lnSpc>
                <a:spcPct val="114799"/>
              </a:lnSpc>
              <a:spcBef>
                <a:spcPts val="95"/>
              </a:spcBef>
            </a:pPr>
            <a:r>
              <a:rPr sz="2400" spc="-80" dirty="0">
                <a:latin typeface="Arial"/>
                <a:cs typeface="Arial"/>
              </a:rPr>
              <a:t>3.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Учитываете,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что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быть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сильно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разная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цена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ошибки.</a:t>
            </a:r>
            <a:endParaRPr sz="2400">
              <a:latin typeface="Arial"/>
              <a:cs typeface="Arial"/>
            </a:endParaRPr>
          </a:p>
          <a:p>
            <a:pPr marL="354330" marR="270510" indent="-278765">
              <a:lnSpc>
                <a:spcPct val="114799"/>
              </a:lnSpc>
              <a:spcBef>
                <a:spcPts val="215"/>
              </a:spcBef>
            </a:pPr>
            <a:r>
              <a:rPr sz="2400" spc="10" dirty="0">
                <a:solidFill>
                  <a:srgbClr val="454548"/>
                </a:solidFill>
                <a:latin typeface="Arial"/>
                <a:cs typeface="Arial"/>
              </a:rPr>
              <a:t>–</a:t>
            </a:r>
            <a:r>
              <a:rPr sz="2400" spc="1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Возможно,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надо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скорректировать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метрику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либо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выбирать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метрику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исходя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из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этого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знания.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2400" spc="-110" dirty="0">
                <a:solidFill>
                  <a:srgbClr val="454548"/>
                </a:solidFill>
                <a:latin typeface="Arial"/>
                <a:cs typeface="Arial"/>
              </a:rPr>
              <a:t>4.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Выброс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ы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мог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ут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ильн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кази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ть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(регрессия)</a:t>
            </a:r>
            <a:endParaRPr sz="2400">
              <a:latin typeface="Arial"/>
              <a:cs typeface="Arial"/>
            </a:endParaRPr>
          </a:p>
          <a:p>
            <a:pPr marL="354330" marR="5080" indent="-278765">
              <a:lnSpc>
                <a:spcPct val="114700"/>
              </a:lnSpc>
              <a:spcBef>
                <a:spcPts val="219"/>
              </a:spcBef>
            </a:pPr>
            <a:r>
              <a:rPr sz="2400" spc="10" dirty="0">
                <a:solidFill>
                  <a:srgbClr val="454548"/>
                </a:solidFill>
                <a:latin typeface="Arial"/>
                <a:cs typeface="Arial"/>
              </a:rPr>
              <a:t>–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Используйте устойчивую метрику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(например,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медиана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устойчивее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арифметического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среднего)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или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фильтруйте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выбросы.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988694" marR="5080" indent="-97663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Процесс</a:t>
            </a:r>
            <a:r>
              <a:rPr spc="-45" dirty="0"/>
              <a:t> </a:t>
            </a:r>
            <a:r>
              <a:rPr spc="-5" dirty="0"/>
              <a:t>машинного</a:t>
            </a:r>
            <a:r>
              <a:rPr spc="-45" dirty="0"/>
              <a:t> </a:t>
            </a:r>
            <a:r>
              <a:rPr spc="-5" dirty="0"/>
              <a:t>обучения: </a:t>
            </a:r>
            <a:r>
              <a:rPr spc="-985" dirty="0"/>
              <a:t> </a:t>
            </a:r>
            <a:r>
              <a:rPr spc="-5" dirty="0"/>
              <a:t>#4.</a:t>
            </a:r>
            <a:r>
              <a:rPr spc="-20" dirty="0"/>
              <a:t> </a:t>
            </a:r>
            <a:r>
              <a:rPr spc="-5" dirty="0"/>
              <a:t>Обучение</a:t>
            </a:r>
            <a:r>
              <a:rPr spc="-15" dirty="0"/>
              <a:t> </a:t>
            </a:r>
            <a:r>
              <a:rPr spc="-5" dirty="0"/>
              <a:t>модели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3" y="330403"/>
            <a:ext cx="7094220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5" dirty="0"/>
              <a:t>Разбиение</a:t>
            </a:r>
            <a:r>
              <a:rPr sz="3300" spc="-114" dirty="0"/>
              <a:t> </a:t>
            </a:r>
            <a:r>
              <a:rPr sz="3300" spc="-5" dirty="0"/>
              <a:t>датасета</a:t>
            </a:r>
            <a:r>
              <a:rPr sz="3300" spc="-120" dirty="0"/>
              <a:t> </a:t>
            </a:r>
            <a:r>
              <a:rPr sz="3300" spc="-5" dirty="0"/>
              <a:t>для</a:t>
            </a:r>
            <a:r>
              <a:rPr sz="3300" spc="-120" dirty="0"/>
              <a:t> </a:t>
            </a:r>
            <a:r>
              <a:rPr sz="3300" spc="-5" dirty="0"/>
              <a:t>обучения</a:t>
            </a:r>
            <a:r>
              <a:rPr sz="3300" spc="-120" dirty="0"/>
              <a:t> </a:t>
            </a:r>
            <a:r>
              <a:rPr sz="3300" dirty="0"/>
              <a:t>и </a:t>
            </a:r>
            <a:r>
              <a:rPr sz="3300" spc="-900" dirty="0"/>
              <a:t> </a:t>
            </a:r>
            <a:r>
              <a:rPr sz="3300" spc="-5" dirty="0"/>
              <a:t>оценки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8825" y="1417497"/>
            <a:ext cx="7680959" cy="497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marR="5080" indent="-170815">
              <a:lnSpc>
                <a:spcPct val="113599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Проблема: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если оценивать качество на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той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же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выборке,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 которой алгоритм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обучался,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оценка будет слишком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оптимистичная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2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2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соответствовать</a:t>
            </a:r>
            <a:r>
              <a:rPr sz="22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реальному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качеству </a:t>
            </a:r>
            <a:r>
              <a:rPr sz="2200" spc="-5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алгоритма.</a:t>
            </a:r>
            <a:endParaRPr sz="2200">
              <a:latin typeface="Arial"/>
              <a:cs typeface="Arial"/>
            </a:endParaRPr>
          </a:p>
          <a:p>
            <a:pPr marL="182880" marR="26034" indent="-170815">
              <a:lnSpc>
                <a:spcPct val="113599"/>
              </a:lnSpc>
              <a:buChar char="•"/>
              <a:tabLst>
                <a:tab pos="183515" algn="l"/>
              </a:tabLst>
            </a:pP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предельном случае алгоритм </a:t>
            </a:r>
            <a:r>
              <a:rPr sz="2200" spc="5" dirty="0">
                <a:solidFill>
                  <a:srgbClr val="454548"/>
                </a:solidFill>
                <a:latin typeface="Arial"/>
                <a:cs typeface="Arial"/>
              </a:rPr>
              <a:t>“переобучается”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200" spc="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начинает отлично предсказывать примеры из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своей </a:t>
            </a:r>
            <a:r>
              <a:rPr sz="2200" spc="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выборки.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Он их может </a:t>
            </a:r>
            <a:r>
              <a:rPr sz="2200" spc="10" dirty="0">
                <a:solidFill>
                  <a:srgbClr val="454548"/>
                </a:solidFill>
                <a:latin typeface="Arial"/>
                <a:cs typeface="Arial"/>
              </a:rPr>
              <a:t>“выучить”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или запомнить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(тогда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новые примеры он может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совсем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не </a:t>
            </a:r>
            <a:r>
              <a:rPr sz="2200" spc="-20" dirty="0">
                <a:solidFill>
                  <a:srgbClr val="454548"/>
                </a:solidFill>
                <a:latin typeface="Arial"/>
                <a:cs typeface="Arial"/>
              </a:rPr>
              <a:t>угадать),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либо же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находит закономерности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200" spc="-20" dirty="0">
                <a:solidFill>
                  <a:srgbClr val="454548"/>
                </a:solidFill>
                <a:latin typeface="Arial"/>
                <a:cs typeface="Arial"/>
              </a:rPr>
              <a:t>шуме,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который всегда есть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200" spc="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данных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454548"/>
                </a:solidFill>
                <a:latin typeface="Arial"/>
                <a:cs typeface="Arial"/>
              </a:rPr>
              <a:t>(а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шум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другой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выборке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примет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иные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значения, </a:t>
            </a:r>
            <a:r>
              <a:rPr sz="2200" spc="-6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так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что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алгоритма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будет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54548"/>
                </a:solidFill>
                <a:latin typeface="Arial"/>
                <a:cs typeface="Arial"/>
              </a:rPr>
              <a:t>неверным).</a:t>
            </a:r>
            <a:endParaRPr sz="2200">
              <a:latin typeface="Arial"/>
              <a:cs typeface="Arial"/>
            </a:endParaRPr>
          </a:p>
          <a:p>
            <a:pPr marL="182880" marR="890269" indent="-170815">
              <a:lnSpc>
                <a:spcPct val="113599"/>
              </a:lnSpc>
              <a:buChar char="•"/>
              <a:tabLst>
                <a:tab pos="183515" algn="l"/>
              </a:tabLst>
            </a:pP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Метод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борьбы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с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этой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проблемой: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использовать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отдельные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наборы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данных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обучения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54548"/>
                </a:solidFill>
                <a:latin typeface="Arial"/>
                <a:cs typeface="Arial"/>
              </a:rPr>
              <a:t>оценки.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3" y="330403"/>
            <a:ext cx="7094220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5" dirty="0"/>
              <a:t>Разбиение</a:t>
            </a:r>
            <a:r>
              <a:rPr sz="3300" spc="-114" dirty="0"/>
              <a:t> </a:t>
            </a:r>
            <a:r>
              <a:rPr sz="3300" spc="-5" dirty="0"/>
              <a:t>датасета</a:t>
            </a:r>
            <a:r>
              <a:rPr sz="3300" spc="-120" dirty="0"/>
              <a:t> </a:t>
            </a:r>
            <a:r>
              <a:rPr sz="3300" spc="-5" dirty="0"/>
              <a:t>для</a:t>
            </a:r>
            <a:r>
              <a:rPr sz="3300" spc="-120" dirty="0"/>
              <a:t> </a:t>
            </a:r>
            <a:r>
              <a:rPr sz="3300" spc="-5" dirty="0"/>
              <a:t>обучения</a:t>
            </a:r>
            <a:r>
              <a:rPr sz="3300" spc="-120" dirty="0"/>
              <a:t> </a:t>
            </a:r>
            <a:r>
              <a:rPr sz="3300" dirty="0"/>
              <a:t>и </a:t>
            </a:r>
            <a:r>
              <a:rPr sz="3300" spc="-900" dirty="0"/>
              <a:t> </a:t>
            </a:r>
            <a:r>
              <a:rPr sz="3300" spc="-5" dirty="0"/>
              <a:t>оценки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13345" y="1388681"/>
            <a:ext cx="7575550" cy="458660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68275" indent="-156210">
              <a:lnSpc>
                <a:spcPct val="100000"/>
              </a:lnSpc>
              <a:spcBef>
                <a:spcPts val="695"/>
              </a:spcBef>
              <a:buChar char="•"/>
              <a:tabLst>
                <a:tab pos="16891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Скрытые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данные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rgbClr val="454548"/>
                </a:solidFill>
                <a:latin typeface="Arial"/>
                <a:cs typeface="Arial"/>
              </a:rPr>
              <a:t>(Hold-out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validation):</a:t>
            </a:r>
            <a:endParaRPr sz="2000">
              <a:latin typeface="Arial"/>
              <a:cs typeface="Arial"/>
            </a:endParaRPr>
          </a:p>
          <a:p>
            <a:pPr marL="335915" lvl="1" indent="-250190">
              <a:lnSpc>
                <a:spcPct val="100000"/>
              </a:lnSpc>
              <a:spcBef>
                <a:spcPts val="595"/>
              </a:spcBef>
              <a:buChar char="–"/>
              <a:tabLst>
                <a:tab pos="336550" algn="l"/>
              </a:tabLst>
            </a:pPr>
            <a:r>
              <a:rPr sz="2000" spc="20" dirty="0">
                <a:solidFill>
                  <a:srgbClr val="454548"/>
                </a:solidFill>
                <a:latin typeface="Arial"/>
                <a:cs typeface="Arial"/>
              </a:rPr>
              <a:t>train/validation/test</a:t>
            </a:r>
            <a:r>
              <a:rPr sz="20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датасеты</a:t>
            </a:r>
            <a:endParaRPr sz="2000">
              <a:latin typeface="Arial"/>
              <a:cs typeface="Arial"/>
            </a:endParaRPr>
          </a:p>
          <a:p>
            <a:pPr marL="335915" lvl="1" indent="-250190">
              <a:lnSpc>
                <a:spcPct val="100000"/>
              </a:lnSpc>
              <a:spcBef>
                <a:spcPts val="600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Обучаем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модель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train</a:t>
            </a:r>
            <a:endParaRPr sz="2000">
              <a:latin typeface="Arial"/>
              <a:cs typeface="Arial"/>
            </a:endParaRPr>
          </a:p>
          <a:p>
            <a:pPr marL="335915" lvl="1" indent="-250190">
              <a:lnSpc>
                <a:spcPct val="100000"/>
              </a:lnSpc>
              <a:spcBef>
                <a:spcPts val="600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Выбираем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модель</a:t>
            </a:r>
            <a:r>
              <a:rPr sz="20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0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validation</a:t>
            </a:r>
            <a:endParaRPr sz="2000">
              <a:latin typeface="Arial"/>
              <a:cs typeface="Arial"/>
            </a:endParaRPr>
          </a:p>
          <a:p>
            <a:pPr marL="335915" marR="274320" lvl="1" indent="-250190">
              <a:lnSpc>
                <a:spcPct val="115799"/>
              </a:lnSpc>
              <a:spcBef>
                <a:spcPts val="220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Финальная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проверка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test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(используется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только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один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раз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получения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неоптимистичной</a:t>
            </a:r>
            <a:r>
              <a:rPr sz="20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оценки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качества)</a:t>
            </a:r>
            <a:endParaRPr sz="2000">
              <a:latin typeface="Arial"/>
              <a:cs typeface="Arial"/>
            </a:endParaRPr>
          </a:p>
          <a:p>
            <a:pPr marL="168275" indent="-156210">
              <a:lnSpc>
                <a:spcPct val="100000"/>
              </a:lnSpc>
              <a:spcBef>
                <a:spcPts val="695"/>
              </a:spcBef>
              <a:buChar char="•"/>
              <a:tabLst>
                <a:tab pos="168910" algn="l"/>
              </a:tabLst>
            </a:pPr>
            <a:r>
              <a:rPr sz="2000" spc="15" dirty="0">
                <a:solidFill>
                  <a:srgbClr val="454548"/>
                </a:solidFill>
                <a:latin typeface="Arial"/>
                <a:cs typeface="Arial"/>
              </a:rPr>
              <a:t>Кросс-валидация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454548"/>
                </a:solidFill>
                <a:latin typeface="Arial"/>
                <a:cs typeface="Arial"/>
              </a:rPr>
              <a:t>(k-fold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cross-validation)</a:t>
            </a:r>
            <a:endParaRPr sz="2000">
              <a:latin typeface="Arial"/>
              <a:cs typeface="Arial"/>
            </a:endParaRPr>
          </a:p>
          <a:p>
            <a:pPr marL="335915" lvl="1" indent="-250190">
              <a:lnSpc>
                <a:spcPct val="100000"/>
              </a:lnSpc>
              <a:spcBef>
                <a:spcPts val="575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Разбиваем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данные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454548"/>
                </a:solidFill>
                <a:latin typeface="Arial"/>
                <a:cs typeface="Arial"/>
              </a:rPr>
              <a:t>k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кусочков</a:t>
            </a:r>
            <a:endParaRPr sz="2000">
              <a:latin typeface="Arial"/>
              <a:cs typeface="Arial"/>
            </a:endParaRPr>
          </a:p>
          <a:p>
            <a:pPr marL="335915" lvl="1" indent="-250190">
              <a:lnSpc>
                <a:spcPct val="100000"/>
              </a:lnSpc>
              <a:spcBef>
                <a:spcPts val="600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Обучаемся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(k-1)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кусочке,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проверяемся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80" dirty="0">
                <a:solidFill>
                  <a:srgbClr val="454548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335915" lvl="1" indent="-250190">
              <a:lnSpc>
                <a:spcPct val="100000"/>
              </a:lnSpc>
              <a:spcBef>
                <a:spcPts val="600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Результат</a:t>
            </a:r>
            <a:r>
              <a:rPr sz="20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усредняется</a:t>
            </a:r>
            <a:endParaRPr sz="2000">
              <a:latin typeface="Arial"/>
              <a:cs typeface="Arial"/>
            </a:endParaRPr>
          </a:p>
          <a:p>
            <a:pPr marL="168275" indent="-156210">
              <a:lnSpc>
                <a:spcPct val="100000"/>
              </a:lnSpc>
              <a:spcBef>
                <a:spcPts val="700"/>
              </a:spcBef>
              <a:buChar char="•"/>
              <a:tabLst>
                <a:tab pos="168910" algn="l"/>
              </a:tabLst>
            </a:pPr>
            <a:r>
              <a:rPr sz="2000" spc="-25" dirty="0">
                <a:solidFill>
                  <a:srgbClr val="454548"/>
                </a:solidFill>
                <a:latin typeface="Arial"/>
                <a:cs typeface="Arial"/>
              </a:rPr>
              <a:t>Bootstrap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454548"/>
                </a:solidFill>
                <a:latin typeface="Arial"/>
                <a:cs typeface="Arial"/>
              </a:rPr>
              <a:t>resampling</a:t>
            </a:r>
            <a:endParaRPr sz="2000">
              <a:latin typeface="Arial"/>
              <a:cs typeface="Arial"/>
            </a:endParaRPr>
          </a:p>
          <a:p>
            <a:pPr marL="335915" lvl="1" indent="-250190">
              <a:lnSpc>
                <a:spcPct val="100000"/>
              </a:lnSpc>
              <a:spcBef>
                <a:spcPts val="575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Генерируем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новый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датасет,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делая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выборку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из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оригинального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292" y="1138289"/>
            <a:ext cx="7149267" cy="56635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5186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Механизмы</a:t>
            </a:r>
            <a:r>
              <a:rPr sz="3300" spc="-160" dirty="0"/>
              <a:t> </a:t>
            </a:r>
            <a:r>
              <a:rPr sz="3300" spc="-5" dirty="0"/>
              <a:t>валидации</a:t>
            </a:r>
            <a:endParaRPr sz="33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35312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Обучение</a:t>
            </a:r>
            <a:r>
              <a:rPr sz="3300" spc="-175" dirty="0"/>
              <a:t> </a:t>
            </a:r>
            <a:r>
              <a:rPr sz="3300" spc="-5" dirty="0"/>
              <a:t>модели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13345" y="1464246"/>
            <a:ext cx="7633970" cy="524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 indent="-156210">
              <a:lnSpc>
                <a:spcPts val="2395"/>
              </a:lnSpc>
              <a:spcBef>
                <a:spcPts val="100"/>
              </a:spcBef>
              <a:buChar char="•"/>
              <a:tabLst>
                <a:tab pos="168910" algn="l"/>
              </a:tabLst>
            </a:pP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Модель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обучается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тренировочных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данных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(train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454548"/>
                </a:solidFill>
                <a:latin typeface="Arial"/>
                <a:cs typeface="Arial"/>
              </a:rPr>
              <a:t>set)</a:t>
            </a:r>
            <a:endParaRPr sz="2000">
              <a:latin typeface="Arial"/>
              <a:cs typeface="Arial"/>
            </a:endParaRPr>
          </a:p>
          <a:p>
            <a:pPr marL="335915" marR="5080" lvl="1" indent="-250190">
              <a:lnSpc>
                <a:spcPts val="2180"/>
              </a:lnSpc>
              <a:spcBef>
                <a:spcPts val="250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Обучение может означать подстройку </a:t>
            </a:r>
            <a:r>
              <a:rPr sz="2000" spc="35" dirty="0">
                <a:solidFill>
                  <a:srgbClr val="454548"/>
                </a:solidFill>
                <a:latin typeface="Arial"/>
                <a:cs typeface="Arial"/>
              </a:rPr>
              <a:t>каких-то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численных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параметров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модели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или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(реже)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изменение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структуры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модели.</a:t>
            </a:r>
            <a:endParaRPr sz="2000">
              <a:latin typeface="Arial"/>
              <a:cs typeface="Arial"/>
            </a:endParaRPr>
          </a:p>
          <a:p>
            <a:pPr marL="335915" marR="365760" lvl="1" indent="-250190">
              <a:lnSpc>
                <a:spcPct val="90700"/>
              </a:lnSpc>
              <a:spcBef>
                <a:spcPts val="185"/>
              </a:spcBef>
              <a:buChar char="–"/>
              <a:tabLst>
                <a:tab pos="336550" algn="l"/>
              </a:tabLst>
            </a:pP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результате мы получаем параметры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модели,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которые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позволяют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ей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(мы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надеемся)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эффективно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выполнять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свою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функцию.</a:t>
            </a:r>
            <a:endParaRPr sz="2000">
              <a:latin typeface="Arial"/>
              <a:cs typeface="Arial"/>
            </a:endParaRPr>
          </a:p>
          <a:p>
            <a:pPr marL="168275" marR="916305" indent="-156210">
              <a:lnSpc>
                <a:spcPct val="90200"/>
              </a:lnSpc>
              <a:spcBef>
                <a:spcPts val="330"/>
              </a:spcBef>
              <a:buChar char="•"/>
              <a:tabLst>
                <a:tab pos="16891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Редко бывает только одна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модель,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обычно требуется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пробовать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разные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варианты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одной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модели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или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модели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различных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классов</a:t>
            </a:r>
            <a:endParaRPr sz="2000">
              <a:latin typeface="Arial"/>
              <a:cs typeface="Arial"/>
            </a:endParaRPr>
          </a:p>
          <a:p>
            <a:pPr marL="335915" marR="836294" lvl="1" indent="-250190">
              <a:lnSpc>
                <a:spcPct val="90700"/>
              </a:lnSpc>
              <a:spcBef>
                <a:spcPts val="219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Для оценки качества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выбора лучшей модели мы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используем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валидационную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выборку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(validation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454548"/>
                </a:solidFill>
                <a:latin typeface="Arial"/>
                <a:cs typeface="Arial"/>
              </a:rPr>
              <a:t>set),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которой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модель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обучалась</a:t>
            </a:r>
            <a:endParaRPr sz="2000">
              <a:latin typeface="Arial"/>
              <a:cs typeface="Arial"/>
            </a:endParaRPr>
          </a:p>
          <a:p>
            <a:pPr marL="168275" indent="-156210">
              <a:lnSpc>
                <a:spcPts val="2280"/>
              </a:lnSpc>
              <a:spcBef>
                <a:spcPts val="95"/>
              </a:spcBef>
              <a:buChar char="•"/>
              <a:tabLst>
                <a:tab pos="168910" algn="l"/>
              </a:tabLst>
            </a:pP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конце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работы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мы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оцениваем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модель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тестовой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выборке</a:t>
            </a:r>
            <a:endParaRPr sz="2000">
              <a:latin typeface="Arial"/>
              <a:cs typeface="Arial"/>
            </a:endParaRPr>
          </a:p>
          <a:p>
            <a:pPr marL="168275">
              <a:lnSpc>
                <a:spcPts val="2275"/>
              </a:lnSpc>
            </a:pP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(test</a:t>
            </a:r>
            <a:r>
              <a:rPr sz="2000" spc="-1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454548"/>
                </a:solidFill>
                <a:latin typeface="Arial"/>
                <a:cs typeface="Arial"/>
              </a:rPr>
              <a:t>set)</a:t>
            </a:r>
            <a:endParaRPr sz="2000">
              <a:latin typeface="Arial"/>
              <a:cs typeface="Arial"/>
            </a:endParaRPr>
          </a:p>
          <a:p>
            <a:pPr marL="335915" marR="71755" lvl="1" indent="-250190">
              <a:lnSpc>
                <a:spcPts val="2180"/>
              </a:lnSpc>
              <a:spcBef>
                <a:spcPts val="250"/>
              </a:spcBef>
              <a:buChar char="–"/>
              <a:tabLst>
                <a:tab pos="33655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Это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нужно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получения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слишком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оптимистичной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оценки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качества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модели</a:t>
            </a:r>
            <a:endParaRPr sz="2000">
              <a:latin typeface="Arial"/>
              <a:cs typeface="Arial"/>
            </a:endParaRPr>
          </a:p>
          <a:p>
            <a:pPr marL="335915" marR="55244" lvl="1" indent="-250190">
              <a:lnSpc>
                <a:spcPts val="2180"/>
              </a:lnSpc>
              <a:spcBef>
                <a:spcPts val="215"/>
              </a:spcBef>
              <a:buChar char="–"/>
              <a:tabLst>
                <a:tab pos="336550" algn="l"/>
              </a:tabLst>
            </a:pP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идеале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тестовую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выборку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нужно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использовать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только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один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раз!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35190"/>
            <a:ext cx="58324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Процесс</a:t>
            </a:r>
            <a:r>
              <a:rPr sz="3300" spc="-125" dirty="0"/>
              <a:t> </a:t>
            </a:r>
            <a:r>
              <a:rPr sz="3300" spc="-5" dirty="0"/>
              <a:t>создания</a:t>
            </a:r>
            <a:r>
              <a:rPr sz="3300" spc="-120" dirty="0"/>
              <a:t> </a:t>
            </a:r>
            <a:r>
              <a:rPr sz="3300" spc="-5" dirty="0"/>
              <a:t>модели</a:t>
            </a:r>
            <a:r>
              <a:rPr sz="3300" spc="-125" dirty="0"/>
              <a:t> </a:t>
            </a:r>
            <a:r>
              <a:rPr sz="3300" spc="-100" dirty="0"/>
              <a:t>ML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441" y="1309324"/>
            <a:ext cx="6386026" cy="5386062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6" y="1560512"/>
            <a:ext cx="8068945" cy="411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342265" indent="-367030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Pedro Domingos,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Few Useful Things to Know about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Machine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Learning </a:t>
            </a:r>
            <a:r>
              <a:rPr sz="1800" spc="-490" dirty="0">
                <a:solidFill>
                  <a:srgbClr val="0096A6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http://homes.cs.washington.edu/~pedrod/papers/cacm12.pdf</a:t>
            </a: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Pedro Domingos, “The Master Algorithm: How the Quest for the Ultimate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Machine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Will Remake Our World”, 2015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(на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русском: “Верховный </a:t>
            </a:r>
            <a:r>
              <a:rPr sz="1800" spc="-4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алгоритм.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Как машинное обучение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изменит наш мир”)</a:t>
            </a:r>
            <a:endParaRPr sz="1800">
              <a:latin typeface="Arial"/>
              <a:cs typeface="Arial"/>
            </a:endParaRPr>
          </a:p>
          <a:p>
            <a:pPr marL="379095" marR="49530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Ian Goodfellow, Yoshua Bengio, Aaron Courville,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“Deep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Learning”, MIT </a:t>
            </a:r>
            <a:r>
              <a:rPr sz="1800" spc="-4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Press,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2016,</a:t>
            </a:r>
            <a:r>
              <a:rPr sz="1800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202020"/>
                </a:solidFill>
                <a:uFill>
                  <a:solidFill>
                    <a:srgbClr val="202020"/>
                  </a:solidFill>
                </a:uFill>
                <a:latin typeface="Arial"/>
                <a:cs typeface="Arial"/>
                <a:hlinkClick r:id="rId3"/>
              </a:rPr>
              <a:t>http://www.deeplearningbook.org/</a:t>
            </a:r>
            <a:endParaRPr sz="1800">
              <a:latin typeface="Arial"/>
              <a:cs typeface="Arial"/>
            </a:endParaRPr>
          </a:p>
          <a:p>
            <a:pPr marL="379095" marR="3175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“Evaluating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Machine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Learning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Models. A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Beginner's Guide to Key Concepts </a:t>
            </a:r>
            <a:r>
              <a:rPr sz="1800" spc="-4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Pitfalls”, 2015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310"/>
              </a:spcBef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4"/>
              </a:rPr>
              <a:t>http://www.oreilly.com/data/free/evaluating-machine-learning-models.csp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5"/>
              </a:rPr>
              <a:t>http://eclass.cc/courselists/4_machine_learning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6"/>
              </a:rPr>
              <a:t>http://eclass.cc/courselists/117_deep_learning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Char char="●"/>
              <a:tabLst>
                <a:tab pos="379095" algn="l"/>
                <a:tab pos="379730" algn="l"/>
              </a:tabLst>
            </a:pPr>
            <a:r>
              <a:rPr sz="18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7"/>
              </a:rPr>
              <a:t>http://eclass.cc/courselists/42_data_science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6" y="652170"/>
            <a:ext cx="3176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Полезные</a:t>
            </a:r>
            <a:r>
              <a:rPr sz="2800" spc="-85" dirty="0"/>
              <a:t> </a:t>
            </a:r>
            <a:r>
              <a:rPr sz="2800" spc="-5" dirty="0"/>
              <a:t>ресурсы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866140" marR="5080" indent="-854075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Процесс</a:t>
            </a:r>
            <a:r>
              <a:rPr spc="-45" dirty="0"/>
              <a:t> </a:t>
            </a:r>
            <a:r>
              <a:rPr spc="-5" dirty="0"/>
              <a:t>машинного</a:t>
            </a:r>
            <a:r>
              <a:rPr spc="-45" dirty="0"/>
              <a:t> </a:t>
            </a:r>
            <a:r>
              <a:rPr spc="-5" dirty="0"/>
              <a:t>обучения: </a:t>
            </a:r>
            <a:r>
              <a:rPr spc="-985" dirty="0"/>
              <a:t> </a:t>
            </a:r>
            <a:r>
              <a:rPr spc="-5" dirty="0"/>
              <a:t>#0.</a:t>
            </a:r>
            <a:r>
              <a:rPr spc="-25" dirty="0"/>
              <a:t> </a:t>
            </a:r>
            <a:r>
              <a:rPr spc="-5" dirty="0"/>
              <a:t>Постановка</a:t>
            </a:r>
            <a:r>
              <a:rPr spc="-15" dirty="0"/>
              <a:t> </a:t>
            </a:r>
            <a:r>
              <a:rPr spc="-5" dirty="0"/>
              <a:t>задачи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974" y="715683"/>
            <a:ext cx="375475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Arial"/>
                <a:cs typeface="Arial"/>
              </a:rPr>
              <a:t>Постановка</a:t>
            </a:r>
            <a:r>
              <a:rPr sz="3300" spc="-18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задачи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974" y="1665541"/>
            <a:ext cx="7492365" cy="13049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459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Надо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понять,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как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именно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ваша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конкретная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задача может быть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сведена к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одной из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типовых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задач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машинного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обучения.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0027"/>
            <a:ext cx="9143999" cy="65379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339762"/>
            <a:ext cx="6812915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Виды</a:t>
            </a:r>
            <a:r>
              <a:rPr sz="3300" spc="-130" dirty="0"/>
              <a:t> </a:t>
            </a:r>
            <a:r>
              <a:rPr sz="3300" spc="-5" dirty="0"/>
              <a:t>задач</a:t>
            </a:r>
            <a:r>
              <a:rPr sz="3300" spc="-125" dirty="0"/>
              <a:t> </a:t>
            </a:r>
            <a:r>
              <a:rPr sz="3300" dirty="0"/>
              <a:t>в</a:t>
            </a:r>
            <a:r>
              <a:rPr sz="3300" spc="-130" dirty="0"/>
              <a:t> </a:t>
            </a:r>
            <a:r>
              <a:rPr sz="3300" spc="-100" dirty="0"/>
              <a:t>ML</a:t>
            </a:r>
            <a:endParaRPr sz="3300"/>
          </a:p>
          <a:p>
            <a:pPr marL="12700" marR="5080" indent="-635">
              <a:lnSpc>
                <a:spcPct val="150000"/>
              </a:lnSpc>
              <a:spcBef>
                <a:spcPts val="420"/>
              </a:spcBef>
            </a:pPr>
            <a:r>
              <a:rPr sz="2000" spc="-5" dirty="0"/>
              <a:t>Машинное</a:t>
            </a:r>
            <a:r>
              <a:rPr sz="2000" spc="-80" dirty="0"/>
              <a:t> </a:t>
            </a:r>
            <a:r>
              <a:rPr sz="2000" spc="-5" dirty="0"/>
              <a:t>обучение</a:t>
            </a:r>
            <a:r>
              <a:rPr sz="2000" spc="-75" dirty="0"/>
              <a:t> </a:t>
            </a:r>
            <a:r>
              <a:rPr sz="2000" spc="-5" dirty="0"/>
              <a:t>разделяется</a:t>
            </a:r>
            <a:r>
              <a:rPr sz="2000" spc="-80" dirty="0"/>
              <a:t> </a:t>
            </a:r>
            <a:r>
              <a:rPr sz="2000" spc="-5" dirty="0"/>
              <a:t>на</a:t>
            </a:r>
            <a:r>
              <a:rPr sz="2000" spc="-80" dirty="0"/>
              <a:t> </a:t>
            </a:r>
            <a:r>
              <a:rPr sz="2000" spc="-5" dirty="0"/>
              <a:t>несколько</a:t>
            </a:r>
            <a:r>
              <a:rPr sz="2000" spc="-75" dirty="0"/>
              <a:t> </a:t>
            </a:r>
            <a:r>
              <a:rPr sz="2000" spc="-5" dirty="0"/>
              <a:t>основных </a:t>
            </a:r>
            <a:r>
              <a:rPr sz="2000" spc="-540" dirty="0"/>
              <a:t> </a:t>
            </a:r>
            <a:r>
              <a:rPr sz="2000" spc="-15" dirty="0"/>
              <a:t>подходов: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651223" y="2010613"/>
            <a:ext cx="6898005" cy="45974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3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b="1" spc="-5" dirty="0">
                <a:latin typeface="Arial"/>
                <a:cs typeface="Arial"/>
              </a:rPr>
              <a:t>Обучение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учителем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(supervised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learning)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spcBef>
                <a:spcPts val="1200"/>
              </a:spcBef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Классификация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(classification)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spcBef>
                <a:spcPts val="1200"/>
              </a:spcBef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Регрессия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(regression)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spcBef>
                <a:spcPts val="1200"/>
              </a:spcBef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Ранжирование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(learning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40" dirty="0">
                <a:latin typeface="Arial"/>
                <a:cs typeface="Arial"/>
              </a:rPr>
              <a:t>to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rank)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b="1" spc="-5" dirty="0">
                <a:latin typeface="Arial"/>
                <a:cs typeface="Arial"/>
              </a:rPr>
              <a:t>Обучение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без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учителя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(unsupervised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learning)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spcBef>
                <a:spcPts val="1200"/>
              </a:spcBef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Кластеризация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(clustering)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spcBef>
                <a:spcPts val="1200"/>
              </a:spcBef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Уменьшение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размерности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(dimensionality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reduction)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b="1" spc="-5" dirty="0">
                <a:latin typeface="Arial"/>
                <a:cs typeface="Arial"/>
              </a:rPr>
              <a:t>Обучение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частичным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привлечением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учителя</a:t>
            </a:r>
            <a:endParaRPr sz="2000">
              <a:latin typeface="Arial"/>
              <a:cs typeface="Arial"/>
            </a:endParaRPr>
          </a:p>
          <a:p>
            <a:pPr marL="394335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latin typeface="Arial"/>
                <a:cs typeface="Arial"/>
              </a:rPr>
              <a:t>(semi-supervised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learning)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b="1" spc="-5" dirty="0">
                <a:latin typeface="Arial"/>
                <a:cs typeface="Arial"/>
              </a:rPr>
              <a:t>Обучение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подкреплением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(reinforcement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learning)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082800" marR="5080" indent="-2070735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Процесс</a:t>
            </a:r>
            <a:r>
              <a:rPr spc="-45" dirty="0"/>
              <a:t> </a:t>
            </a:r>
            <a:r>
              <a:rPr spc="-5" dirty="0"/>
              <a:t>машинного</a:t>
            </a:r>
            <a:r>
              <a:rPr spc="-45" dirty="0"/>
              <a:t> </a:t>
            </a:r>
            <a:r>
              <a:rPr spc="-5" dirty="0"/>
              <a:t>обучения: </a:t>
            </a:r>
            <a:r>
              <a:rPr spc="-985" dirty="0"/>
              <a:t> </a:t>
            </a:r>
            <a:r>
              <a:rPr spc="-5" dirty="0"/>
              <a:t>#1.</a:t>
            </a:r>
            <a:r>
              <a:rPr spc="-20" dirty="0"/>
              <a:t> </a:t>
            </a:r>
            <a:r>
              <a:rPr spc="-5" dirty="0"/>
              <a:t>Данные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57378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Почем</a:t>
            </a:r>
            <a:r>
              <a:rPr sz="3300" dirty="0"/>
              <a:t>у</a:t>
            </a:r>
            <a:r>
              <a:rPr sz="3300" spc="-100" dirty="0"/>
              <a:t> </a:t>
            </a:r>
            <a:r>
              <a:rPr sz="3300" spc="-5" dirty="0"/>
              <a:t>данны</a:t>
            </a:r>
            <a:r>
              <a:rPr sz="3300" dirty="0"/>
              <a:t>е</a:t>
            </a:r>
            <a:r>
              <a:rPr sz="3300" spc="-100" dirty="0"/>
              <a:t> </a:t>
            </a:r>
            <a:r>
              <a:rPr sz="3300" spc="-695" dirty="0"/>
              <a:t>—</a:t>
            </a:r>
            <a:r>
              <a:rPr sz="3300" spc="-110" dirty="0"/>
              <a:t> </a:t>
            </a:r>
            <a:r>
              <a:rPr sz="3300" spc="-5" dirty="0"/>
              <a:t>эт</a:t>
            </a:r>
            <a:r>
              <a:rPr sz="3300" dirty="0"/>
              <a:t>о</a:t>
            </a:r>
            <a:r>
              <a:rPr sz="3300" spc="-110" dirty="0"/>
              <a:t> </a:t>
            </a:r>
            <a:r>
              <a:rPr sz="3300" spc="-5" dirty="0"/>
              <a:t>важн</a:t>
            </a:r>
            <a:r>
              <a:rPr sz="3300" spc="5" dirty="0"/>
              <a:t>о</a:t>
            </a:r>
            <a:r>
              <a:rPr sz="3300" spc="-480" dirty="0"/>
              <a:t>?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70" y="1509966"/>
            <a:ext cx="7578725" cy="166052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Замечание</a:t>
            </a:r>
            <a:r>
              <a:rPr sz="3000" spc="-12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20" dirty="0">
                <a:solidFill>
                  <a:srgbClr val="5E7973"/>
                </a:solidFill>
                <a:latin typeface="Arial"/>
                <a:cs typeface="Arial"/>
              </a:rPr>
              <a:t>#1: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ts val="3229"/>
              </a:lnSpc>
              <a:spcBef>
                <a:spcPts val="1639"/>
              </a:spcBef>
            </a:pPr>
            <a:r>
              <a:rPr sz="3000" spc="20" dirty="0">
                <a:solidFill>
                  <a:srgbClr val="5E7973"/>
                </a:solidFill>
                <a:latin typeface="Arial"/>
                <a:cs typeface="Arial"/>
              </a:rPr>
              <a:t>80%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времени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будет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потрачено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на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работу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с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данными,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а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не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на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создание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5E7973"/>
                </a:solidFill>
                <a:latin typeface="Arial"/>
                <a:cs typeface="Arial"/>
              </a:rPr>
              <a:t>модели.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4056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Интеграционная</a:t>
            </a:r>
            <a:r>
              <a:rPr sz="3300" spc="-175" dirty="0"/>
              <a:t> </a:t>
            </a:r>
            <a:r>
              <a:rPr sz="3300" spc="-5" dirty="0"/>
              <a:t>часть</a:t>
            </a:r>
            <a:endParaRPr sz="33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2394" rIns="0" bIns="0" rtlCol="0">
            <a:spAutoFit/>
          </a:bodyPr>
          <a:lstStyle/>
          <a:p>
            <a:pPr marR="5080">
              <a:lnSpc>
                <a:spcPct val="89800"/>
              </a:lnSpc>
              <a:spcBef>
                <a:spcPts val="465"/>
              </a:spcBef>
            </a:pPr>
            <a:r>
              <a:rPr sz="3000" spc="-5" dirty="0">
                <a:solidFill>
                  <a:srgbClr val="5E7973"/>
                </a:solidFill>
              </a:rPr>
              <a:t>Определение</a:t>
            </a:r>
            <a:r>
              <a:rPr sz="3000" spc="-114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релевантных</a:t>
            </a:r>
            <a:r>
              <a:rPr sz="3000" spc="-114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задаче</a:t>
            </a:r>
            <a:r>
              <a:rPr sz="3000" spc="-110" dirty="0">
                <a:solidFill>
                  <a:srgbClr val="5E7973"/>
                </a:solidFill>
              </a:rPr>
              <a:t> </a:t>
            </a:r>
            <a:r>
              <a:rPr sz="3000" spc="-20" dirty="0">
                <a:solidFill>
                  <a:srgbClr val="5E7973"/>
                </a:solidFill>
              </a:rPr>
              <a:t>данных, </a:t>
            </a:r>
            <a:r>
              <a:rPr sz="3000" spc="-815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инвентаризация имеющихся </a:t>
            </a:r>
            <a:r>
              <a:rPr sz="3000" spc="-20" dirty="0">
                <a:solidFill>
                  <a:srgbClr val="5E7973"/>
                </a:solidFill>
              </a:rPr>
              <a:t>данных, </a:t>
            </a:r>
            <a:r>
              <a:rPr sz="3000" spc="-5" dirty="0">
                <a:solidFill>
                  <a:srgbClr val="5E7973"/>
                </a:solidFill>
              </a:rPr>
              <a:t>заказ </a:t>
            </a:r>
            <a:r>
              <a:rPr sz="3000" spc="-819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недостающих </a:t>
            </a:r>
            <a:r>
              <a:rPr sz="3000" spc="-20" dirty="0">
                <a:solidFill>
                  <a:srgbClr val="5E7973"/>
                </a:solidFill>
              </a:rPr>
              <a:t>данных, </a:t>
            </a:r>
            <a:r>
              <a:rPr sz="3000" spc="-5" dirty="0">
                <a:solidFill>
                  <a:srgbClr val="5E7973"/>
                </a:solidFill>
              </a:rPr>
              <a:t>интеграция </a:t>
            </a:r>
            <a:r>
              <a:rPr sz="3000" dirty="0">
                <a:solidFill>
                  <a:srgbClr val="5E7973"/>
                </a:solidFill>
              </a:rPr>
              <a:t>с </a:t>
            </a:r>
            <a:r>
              <a:rPr sz="3000" spc="5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информационными </a:t>
            </a:r>
            <a:r>
              <a:rPr sz="3000" spc="-15" dirty="0">
                <a:solidFill>
                  <a:srgbClr val="5E7973"/>
                </a:solidFill>
              </a:rPr>
              <a:t>системами, </a:t>
            </a:r>
            <a:r>
              <a:rPr sz="3000" spc="-5" dirty="0">
                <a:solidFill>
                  <a:srgbClr val="5E7973"/>
                </a:solidFill>
              </a:rPr>
              <a:t>выгрузка </a:t>
            </a:r>
            <a:r>
              <a:rPr sz="3000" dirty="0">
                <a:solidFill>
                  <a:srgbClr val="5E7973"/>
                </a:solidFill>
              </a:rPr>
              <a:t> </a:t>
            </a:r>
            <a:r>
              <a:rPr sz="3000" spc="-20" dirty="0">
                <a:solidFill>
                  <a:srgbClr val="5E7973"/>
                </a:solidFill>
              </a:rPr>
              <a:t>данных,</a:t>
            </a:r>
            <a:r>
              <a:rPr sz="3000" spc="-110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конвертация</a:t>
            </a:r>
            <a:r>
              <a:rPr sz="3000" spc="-95" dirty="0">
                <a:solidFill>
                  <a:srgbClr val="5E7973"/>
                </a:solidFill>
              </a:rPr>
              <a:t> </a:t>
            </a:r>
            <a:r>
              <a:rPr sz="3000" dirty="0">
                <a:solidFill>
                  <a:srgbClr val="5E7973"/>
                </a:solidFill>
              </a:rPr>
              <a:t>в</a:t>
            </a:r>
            <a:r>
              <a:rPr sz="3000" spc="-105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нужные</a:t>
            </a:r>
            <a:r>
              <a:rPr sz="3000" spc="-100" dirty="0">
                <a:solidFill>
                  <a:srgbClr val="5E7973"/>
                </a:solidFill>
              </a:rPr>
              <a:t> </a:t>
            </a:r>
            <a:r>
              <a:rPr sz="3000" spc="-20" dirty="0">
                <a:solidFill>
                  <a:srgbClr val="5E7973"/>
                </a:solidFill>
              </a:rPr>
              <a:t>форматы,</a:t>
            </a:r>
            <a:r>
              <a:rPr sz="3000" spc="-105" dirty="0">
                <a:solidFill>
                  <a:srgbClr val="5E7973"/>
                </a:solidFill>
              </a:rPr>
              <a:t> </a:t>
            </a:r>
            <a:r>
              <a:rPr sz="3000" spc="-1165" dirty="0">
                <a:solidFill>
                  <a:srgbClr val="5E7973"/>
                </a:solidFill>
              </a:rPr>
              <a:t>…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336422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Качество</a:t>
            </a:r>
            <a:r>
              <a:rPr sz="3300" spc="-185" dirty="0"/>
              <a:t> </a:t>
            </a:r>
            <a:r>
              <a:rPr sz="3300" spc="-5" dirty="0"/>
              <a:t>данных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66" y="1509966"/>
            <a:ext cx="7484109" cy="350837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Замечание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5E7973"/>
                </a:solidFill>
                <a:latin typeface="Arial"/>
                <a:cs typeface="Arial"/>
              </a:rPr>
              <a:t>#2: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Garbage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5E7973"/>
                </a:solidFill>
                <a:latin typeface="Arial"/>
                <a:cs typeface="Arial"/>
              </a:rPr>
              <a:t>In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630" dirty="0">
                <a:solidFill>
                  <a:srgbClr val="5E7973"/>
                </a:solidFill>
                <a:latin typeface="Arial"/>
                <a:cs typeface="Arial"/>
              </a:rPr>
              <a:t>—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Garbage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Out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ts val="3229"/>
              </a:lnSpc>
              <a:spcBef>
                <a:spcPts val="1689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Качеств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о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данны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х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630" dirty="0">
                <a:solidFill>
                  <a:srgbClr val="5E7973"/>
                </a:solidFill>
                <a:latin typeface="Arial"/>
                <a:cs typeface="Arial"/>
              </a:rPr>
              <a:t>—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многоаспек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тная</a:t>
            </a:r>
            <a:r>
              <a:rPr sz="3000" spc="-8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вещ</a:t>
            </a:r>
            <a:r>
              <a:rPr sz="3000" spc="5" dirty="0">
                <a:solidFill>
                  <a:srgbClr val="5E7973"/>
                </a:solidFill>
                <a:latin typeface="Arial"/>
                <a:cs typeface="Arial"/>
              </a:rPr>
              <a:t>ь</a:t>
            </a:r>
            <a:r>
              <a:rPr sz="3000" spc="-130" dirty="0">
                <a:solidFill>
                  <a:srgbClr val="5E7973"/>
                </a:solidFill>
                <a:latin typeface="Arial"/>
                <a:cs typeface="Arial"/>
              </a:rPr>
              <a:t>. 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Данные должны </a:t>
            </a:r>
            <a:r>
              <a:rPr sz="3000" spc="-25" dirty="0">
                <a:solidFill>
                  <a:srgbClr val="5E7973"/>
                </a:solidFill>
                <a:latin typeface="Arial"/>
                <a:cs typeface="Arial"/>
              </a:rPr>
              <a:t>быть: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доступными, </a:t>
            </a:r>
            <a:r>
              <a:rPr sz="3000" spc="-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точными, когерентными,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полными,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5E7973"/>
                </a:solidFill>
                <a:latin typeface="Arial"/>
                <a:cs typeface="Arial"/>
              </a:rPr>
              <a:t>консистентными,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определёнными, </a:t>
            </a:r>
            <a:r>
              <a:rPr sz="3000" spc="-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релевантными,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актуальными,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165" dirty="0">
                <a:solidFill>
                  <a:srgbClr val="5E7973"/>
                </a:solidFill>
                <a:latin typeface="Arial"/>
                <a:cs typeface="Arial"/>
              </a:rPr>
              <a:t>…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336422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Качество</a:t>
            </a:r>
            <a:r>
              <a:rPr sz="3300" spc="-185" dirty="0"/>
              <a:t> </a:t>
            </a:r>
            <a:r>
              <a:rPr sz="3300" spc="-5" dirty="0"/>
              <a:t>данных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69" y="1665541"/>
            <a:ext cx="7388225" cy="23336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130175" algn="just">
              <a:lnSpc>
                <a:spcPct val="89900"/>
              </a:lnSpc>
              <a:spcBef>
                <a:spcPts val="459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Провал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в </a:t>
            </a:r>
            <a:r>
              <a:rPr sz="3000" spc="55" dirty="0">
                <a:solidFill>
                  <a:srgbClr val="5E7973"/>
                </a:solidFill>
                <a:latin typeface="Arial"/>
                <a:cs typeface="Arial"/>
              </a:rPr>
              <a:t>каком-то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из аспектов качества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может</a:t>
            </a:r>
            <a:r>
              <a:rPr sz="3000" spc="-12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сделать</a:t>
            </a:r>
            <a:r>
              <a:rPr sz="3000" spc="-12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данные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малопригодными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или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бесполезными.</a:t>
            </a:r>
            <a:endParaRPr sz="3000">
              <a:latin typeface="Arial"/>
              <a:cs typeface="Arial"/>
            </a:endParaRPr>
          </a:p>
          <a:p>
            <a:pPr marL="12700" marR="5080" algn="just">
              <a:lnSpc>
                <a:spcPts val="3229"/>
              </a:lnSpc>
              <a:spcBef>
                <a:spcPts val="1695"/>
              </a:spcBef>
            </a:pPr>
            <a:r>
              <a:rPr sz="3000" spc="-30" dirty="0">
                <a:solidFill>
                  <a:srgbClr val="5E7973"/>
                </a:solidFill>
                <a:latin typeface="Arial"/>
                <a:cs typeface="Arial"/>
              </a:rPr>
              <a:t>Или,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что ещё </a:t>
            </a:r>
            <a:r>
              <a:rPr sz="3000" spc="-25" dirty="0">
                <a:solidFill>
                  <a:srgbClr val="5E7973"/>
                </a:solidFill>
                <a:latin typeface="Arial"/>
                <a:cs typeface="Arial"/>
              </a:rPr>
              <a:t>хуже,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внешне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годными,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но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ведущими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к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неправильным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заключениям.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9482" y="3121736"/>
            <a:ext cx="6799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Что</a:t>
            </a:r>
            <a:r>
              <a:rPr spc="-30" dirty="0"/>
              <a:t> </a:t>
            </a:r>
            <a:r>
              <a:rPr spc="-5" dirty="0"/>
              <a:t>такое</a:t>
            </a:r>
            <a:r>
              <a:rPr spc="-25" dirty="0"/>
              <a:t> </a:t>
            </a:r>
            <a:r>
              <a:rPr spc="-5" dirty="0"/>
              <a:t>машинное</a:t>
            </a:r>
            <a:r>
              <a:rPr spc="-30" dirty="0"/>
              <a:t> </a:t>
            </a:r>
            <a:r>
              <a:rPr spc="-5" dirty="0"/>
              <a:t>обучение?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4030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Данны</a:t>
            </a:r>
            <a:r>
              <a:rPr sz="3300" dirty="0"/>
              <a:t>е</a:t>
            </a:r>
            <a:r>
              <a:rPr sz="3300" spc="-105" dirty="0"/>
              <a:t> </a:t>
            </a:r>
            <a:r>
              <a:rPr sz="3300" spc="-90" dirty="0"/>
              <a:t>vs.</a:t>
            </a:r>
            <a:r>
              <a:rPr sz="3300" spc="-110" dirty="0"/>
              <a:t> </a:t>
            </a:r>
            <a:r>
              <a:rPr sz="3300" spc="-5" dirty="0"/>
              <a:t>Алгори</a:t>
            </a:r>
            <a:r>
              <a:rPr sz="3300" dirty="0"/>
              <a:t>т</a:t>
            </a:r>
            <a:r>
              <a:rPr sz="3300" spc="-5" dirty="0"/>
              <a:t>м</a:t>
            </a:r>
            <a:r>
              <a:rPr sz="3300" dirty="0"/>
              <a:t>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71" y="1509966"/>
            <a:ext cx="7772400" cy="207010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Замечание</a:t>
            </a:r>
            <a:r>
              <a:rPr sz="3000" spc="-13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#3: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ts val="3229"/>
              </a:lnSpc>
              <a:spcBef>
                <a:spcPts val="1639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Похоже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на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rgbClr val="5E7973"/>
                </a:solidFill>
                <a:latin typeface="Arial"/>
                <a:cs typeface="Arial"/>
              </a:rPr>
              <a:t>то,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что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лимитирующий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ресурс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во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многи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х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слу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чая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х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630" dirty="0">
                <a:solidFill>
                  <a:srgbClr val="5E7973"/>
                </a:solidFill>
                <a:latin typeface="Arial"/>
                <a:cs typeface="Arial"/>
              </a:rPr>
              <a:t>—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эт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о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данны</a:t>
            </a:r>
            <a:r>
              <a:rPr sz="3000" spc="10" dirty="0">
                <a:solidFill>
                  <a:srgbClr val="5E7973"/>
                </a:solidFill>
                <a:latin typeface="Arial"/>
                <a:cs typeface="Arial"/>
              </a:rPr>
              <a:t>е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а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не 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алгоритмы.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46290"/>
            <a:ext cx="9144000" cy="38587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80958" y="6347480"/>
            <a:ext cx="5438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http://www.spacemachine.net/views/2016/3/datasets-over-algorithms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39687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Объекты</a:t>
            </a:r>
            <a:r>
              <a:rPr sz="3300" spc="-135" dirty="0"/>
              <a:t> </a:t>
            </a:r>
            <a:r>
              <a:rPr sz="3300" dirty="0"/>
              <a:t>и</a:t>
            </a:r>
            <a:r>
              <a:rPr sz="3300" spc="-145" dirty="0"/>
              <a:t> </a:t>
            </a:r>
            <a:r>
              <a:rPr sz="3300" spc="-5" dirty="0"/>
              <a:t>признаки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50564" y="1665541"/>
            <a:ext cx="7827645" cy="31527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8100" marR="53340">
              <a:lnSpc>
                <a:spcPts val="3250"/>
              </a:lnSpc>
              <a:spcBef>
                <a:spcPts val="500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Каждый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объект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65" dirty="0">
                <a:solidFill>
                  <a:srgbClr val="5E7973"/>
                </a:solidFill>
                <a:latin typeface="Arial"/>
                <a:cs typeface="Arial"/>
              </a:rPr>
              <a:t>X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характеризуется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набором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признаков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 x</a:t>
            </a:r>
            <a:r>
              <a:rPr sz="3000" spc="-135" baseline="-31944" dirty="0">
                <a:solidFill>
                  <a:srgbClr val="5E7973"/>
                </a:solidFill>
                <a:latin typeface="Arial"/>
                <a:cs typeface="Arial"/>
              </a:rPr>
              <a:t>1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,x</a:t>
            </a:r>
            <a:r>
              <a:rPr sz="3000" spc="-135" baseline="-31944" dirty="0">
                <a:solidFill>
                  <a:srgbClr val="5E7973"/>
                </a:solidFill>
                <a:latin typeface="Arial"/>
                <a:cs typeface="Arial"/>
              </a:rPr>
              <a:t>2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,...,x</a:t>
            </a:r>
            <a:r>
              <a:rPr sz="3000" spc="-135" baseline="-31944" dirty="0">
                <a:solidFill>
                  <a:srgbClr val="5E7973"/>
                </a:solidFill>
                <a:latin typeface="Arial"/>
                <a:cs typeface="Arial"/>
              </a:rPr>
              <a:t>m</a:t>
            </a:r>
            <a:endParaRPr sz="3000" baseline="-31944">
              <a:latin typeface="Arial"/>
              <a:cs typeface="Arial"/>
            </a:endParaRPr>
          </a:p>
          <a:p>
            <a:pPr marL="38100">
              <a:lnSpc>
                <a:spcPts val="3415"/>
              </a:lnSpc>
              <a:spcBef>
                <a:spcPts val="1225"/>
              </a:spcBef>
            </a:pPr>
            <a:r>
              <a:rPr sz="3000" i="1" spc="-20" dirty="0">
                <a:solidFill>
                  <a:srgbClr val="5E7973"/>
                </a:solidFill>
                <a:latin typeface="Arial"/>
                <a:cs typeface="Arial"/>
              </a:rPr>
              <a:t>Пример:</a:t>
            </a:r>
            <a:endParaRPr sz="3000">
              <a:latin typeface="Arial"/>
              <a:cs typeface="Arial"/>
            </a:endParaRPr>
          </a:p>
          <a:p>
            <a:pPr marL="38100" marR="30480">
              <a:lnSpc>
                <a:spcPts val="3229"/>
              </a:lnSpc>
              <a:spcBef>
                <a:spcPts val="225"/>
              </a:spcBef>
            </a:pPr>
            <a:r>
              <a:rPr sz="3000" b="1" i="1" spc="-5" dirty="0">
                <a:solidFill>
                  <a:srgbClr val="595959"/>
                </a:solidFill>
                <a:latin typeface="Arial"/>
                <a:cs typeface="Arial"/>
              </a:rPr>
              <a:t>Объект</a:t>
            </a:r>
            <a:r>
              <a:rPr sz="3000" b="1" i="1" spc="-5" dirty="0">
                <a:solidFill>
                  <a:srgbClr val="5E7973"/>
                </a:solidFill>
                <a:latin typeface="Arial Narrow"/>
                <a:cs typeface="Arial Narrow"/>
              </a:rPr>
              <a:t>: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сообщение электронной почты </a:t>
            </a:r>
            <a:r>
              <a:rPr sz="3000" i="1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b="1" i="1" spc="-5" dirty="0">
                <a:solidFill>
                  <a:srgbClr val="595959"/>
                </a:solidFill>
                <a:latin typeface="Arial"/>
                <a:cs typeface="Arial"/>
              </a:rPr>
              <a:t>Признаки</a:t>
            </a:r>
            <a:r>
              <a:rPr sz="3000" b="1" i="1" spc="-5" dirty="0">
                <a:solidFill>
                  <a:srgbClr val="5E7973"/>
                </a:solidFill>
                <a:latin typeface="Arial Narrow"/>
                <a:cs typeface="Arial Narrow"/>
              </a:rPr>
              <a:t>: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набор </a:t>
            </a:r>
            <a:r>
              <a:rPr sz="3000" i="1" spc="-25" dirty="0">
                <a:solidFill>
                  <a:srgbClr val="5E7973"/>
                </a:solidFill>
                <a:latin typeface="Arial"/>
                <a:cs typeface="Arial"/>
              </a:rPr>
              <a:t>слов, длина, </a:t>
            </a:r>
            <a:r>
              <a:rPr sz="3000" i="1" spc="-30" dirty="0">
                <a:solidFill>
                  <a:srgbClr val="5E7973"/>
                </a:solidFill>
                <a:latin typeface="Arial"/>
                <a:cs typeface="Arial"/>
              </a:rPr>
              <a:t>дата, </a:t>
            </a:r>
            <a:r>
              <a:rPr sz="3000" i="1" spc="-2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15" dirty="0">
                <a:solidFill>
                  <a:srgbClr val="5E7973"/>
                </a:solidFill>
                <a:latin typeface="Arial"/>
                <a:cs typeface="Arial"/>
              </a:rPr>
              <a:t>отправитель,</a:t>
            </a:r>
            <a:r>
              <a:rPr sz="3000" i="1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15" dirty="0">
                <a:solidFill>
                  <a:srgbClr val="5E7973"/>
                </a:solidFill>
                <a:latin typeface="Arial"/>
                <a:cs typeface="Arial"/>
              </a:rPr>
              <a:t>получатель,</a:t>
            </a:r>
            <a:r>
              <a:rPr sz="3000" i="1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25" dirty="0">
                <a:solidFill>
                  <a:srgbClr val="5E7973"/>
                </a:solidFill>
                <a:latin typeface="Arial"/>
                <a:cs typeface="Arial"/>
              </a:rPr>
              <a:t>язык,</a:t>
            </a:r>
            <a:r>
              <a:rPr sz="3000" i="1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частота </a:t>
            </a:r>
            <a:r>
              <a:rPr sz="3000" i="1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сообщения</a:t>
            </a:r>
            <a:r>
              <a:rPr sz="3000" i="1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от</a:t>
            </a:r>
            <a:r>
              <a:rPr sz="3000" i="1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данного</a:t>
            </a:r>
            <a:r>
              <a:rPr sz="3000" i="1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адресата</a:t>
            </a:r>
            <a:r>
              <a:rPr sz="3000" i="1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1170" dirty="0">
                <a:solidFill>
                  <a:srgbClr val="5E7973"/>
                </a:solidFill>
                <a:latin typeface="Arial"/>
                <a:cs typeface="Arial"/>
              </a:rPr>
              <a:t>…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4596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Извлечение</a:t>
            </a:r>
            <a:r>
              <a:rPr sz="3300" spc="-170" dirty="0"/>
              <a:t> </a:t>
            </a:r>
            <a:r>
              <a:rPr sz="3300" spc="-5" dirty="0"/>
              <a:t>признаков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74" y="1665541"/>
            <a:ext cx="7775575" cy="315277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1559560" indent="-635">
              <a:lnSpc>
                <a:spcPct val="89900"/>
              </a:lnSpc>
              <a:spcBef>
                <a:spcPts val="459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Признак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и</a:t>
            </a:r>
            <a:r>
              <a:rPr sz="3000" spc="-8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5" dirty="0">
                <a:solidFill>
                  <a:srgbClr val="5E7973"/>
                </a:solidFill>
                <a:latin typeface="Arial"/>
                <a:cs typeface="Arial"/>
              </a:rPr>
              <a:t>(features)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630" dirty="0">
                <a:solidFill>
                  <a:srgbClr val="5E7973"/>
                </a:solidFill>
                <a:latin typeface="Arial"/>
                <a:cs typeface="Arial"/>
              </a:rPr>
              <a:t>—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необ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ход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имое  </a:t>
            </a:r>
            <a:r>
              <a:rPr sz="3000" spc="15" dirty="0">
                <a:solidFill>
                  <a:srgbClr val="5E7973"/>
                </a:solidFill>
                <a:latin typeface="Arial"/>
                <a:cs typeface="Arial"/>
              </a:rPr>
              <a:t>“топливо”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для работы алгоритмов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машинного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обучения.</a:t>
            </a:r>
            <a:endParaRPr sz="3000">
              <a:latin typeface="Arial"/>
              <a:cs typeface="Arial"/>
            </a:endParaRPr>
          </a:p>
          <a:p>
            <a:pPr marL="12700" marR="5080" indent="-635">
              <a:lnSpc>
                <a:spcPts val="3229"/>
              </a:lnSpc>
              <a:spcBef>
                <a:spcPts val="1695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Признаки могут быть извлечены из данных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25" dirty="0">
                <a:solidFill>
                  <a:srgbClr val="5E7973"/>
                </a:solidFill>
                <a:latin typeface="Arial"/>
                <a:cs typeface="Arial"/>
              </a:rPr>
              <a:t>“как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5E7973"/>
                </a:solidFill>
                <a:latin typeface="Arial"/>
                <a:cs typeface="Arial"/>
              </a:rPr>
              <a:t>есть”: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возраст,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5E7973"/>
                </a:solidFill>
                <a:latin typeface="Arial"/>
                <a:cs typeface="Arial"/>
              </a:rPr>
              <a:t>вес,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уровень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экспрессии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ген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а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45" dirty="0">
                <a:solidFill>
                  <a:srgbClr val="5E7973"/>
                </a:solidFill>
                <a:latin typeface="Arial"/>
                <a:cs typeface="Arial"/>
              </a:rPr>
              <a:t>CTCF,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откры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тость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хро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матин</a:t>
            </a:r>
            <a:r>
              <a:rPr sz="3000" spc="5" dirty="0">
                <a:solidFill>
                  <a:srgbClr val="5E7973"/>
                </a:solidFill>
                <a:latin typeface="Arial"/>
                <a:cs typeface="Arial"/>
              </a:rPr>
              <a:t>а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чи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сло 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покупок,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язык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сообщения,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165" dirty="0">
                <a:solidFill>
                  <a:srgbClr val="5E7973"/>
                </a:solidFill>
                <a:latin typeface="Arial"/>
                <a:cs typeface="Arial"/>
              </a:rPr>
              <a:t>…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4596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Извлечение</a:t>
            </a:r>
            <a:r>
              <a:rPr sz="3300" spc="-170" dirty="0"/>
              <a:t> </a:t>
            </a:r>
            <a:r>
              <a:rPr sz="3300" spc="-5" dirty="0"/>
              <a:t>признаков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74" y="1665541"/>
            <a:ext cx="7431405" cy="35623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indent="-635">
              <a:lnSpc>
                <a:spcPts val="3250"/>
              </a:lnSpc>
              <a:spcBef>
                <a:spcPts val="500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Признаки</a:t>
            </a:r>
            <a:r>
              <a:rPr sz="3000" spc="-8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могут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быть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10" dirty="0">
                <a:solidFill>
                  <a:srgbClr val="5E7973"/>
                </a:solidFill>
                <a:latin typeface="Arial"/>
                <a:cs typeface="Arial"/>
              </a:rPr>
              <a:t>“придуманы”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исходя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из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опыта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и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интуиции:</a:t>
            </a:r>
            <a:endParaRPr sz="3000">
              <a:latin typeface="Arial"/>
              <a:cs typeface="Arial"/>
            </a:endParaRPr>
          </a:p>
          <a:p>
            <a:pPr marL="469265" marR="699135" indent="-313055">
              <a:lnSpc>
                <a:spcPts val="3229"/>
              </a:lnSpc>
              <a:spcBef>
                <a:spcPts val="1639"/>
              </a:spcBef>
              <a:buSzPct val="36666"/>
              <a:buChar char="●"/>
              <a:tabLst>
                <a:tab pos="469265" algn="l"/>
                <a:tab pos="470534" algn="l"/>
              </a:tabLst>
            </a:pPr>
            <a:r>
              <a:rPr sz="3000" spc="20" dirty="0">
                <a:solidFill>
                  <a:srgbClr val="5E7973"/>
                </a:solidFill>
                <a:latin typeface="Arial"/>
                <a:cs typeface="Arial"/>
              </a:rPr>
              <a:t>“Уход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клиента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может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быть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связан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с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количеством обращений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в </a:t>
            </a:r>
            <a:r>
              <a:rPr sz="3000" spc="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техподдержку,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пусть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будет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признак</a:t>
            </a:r>
            <a:endParaRPr sz="3000">
              <a:latin typeface="Arial"/>
              <a:cs typeface="Arial"/>
            </a:endParaRPr>
          </a:p>
          <a:p>
            <a:pPr marL="469265">
              <a:lnSpc>
                <a:spcPts val="2980"/>
              </a:lnSpc>
            </a:pP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&lt;число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обращений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в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40" dirty="0">
                <a:solidFill>
                  <a:srgbClr val="5E7973"/>
                </a:solidFill>
                <a:latin typeface="Arial"/>
                <a:cs typeface="Arial"/>
              </a:rPr>
              <a:t>техподдержку&gt;”</a:t>
            </a:r>
            <a:endParaRPr sz="3000">
              <a:latin typeface="Arial"/>
              <a:cs typeface="Arial"/>
            </a:endParaRPr>
          </a:p>
          <a:p>
            <a:pPr marL="469265" marR="544830" indent="-313055">
              <a:lnSpc>
                <a:spcPts val="3229"/>
              </a:lnSpc>
              <a:spcBef>
                <a:spcPts val="229"/>
              </a:spcBef>
              <a:buSzPct val="36666"/>
              <a:buChar char="●"/>
              <a:tabLst>
                <a:tab pos="469265" algn="l"/>
                <a:tab pos="470534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Число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разрезов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ДНКазой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на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участке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длиной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5" dirty="0">
                <a:solidFill>
                  <a:srgbClr val="5E7973"/>
                </a:solidFill>
                <a:latin typeface="Arial"/>
                <a:cs typeface="Arial"/>
              </a:rPr>
              <a:t>100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нуклеотидов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974" y="715683"/>
            <a:ext cx="44596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Arial"/>
                <a:cs typeface="Arial"/>
              </a:rPr>
              <a:t>Извлечение</a:t>
            </a:r>
            <a:r>
              <a:rPr sz="3300" spc="-17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признаков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972" y="1665541"/>
            <a:ext cx="7677150" cy="13049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459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Для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сложных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объектов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(изображения,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звук)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есть уже придуманные учёными признаки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95" dirty="0">
                <a:solidFill>
                  <a:srgbClr val="5E7973"/>
                </a:solidFill>
                <a:latin typeface="Arial"/>
                <a:cs typeface="Arial"/>
              </a:rPr>
              <a:t>(SIFT,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HoG,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90" dirty="0">
                <a:solidFill>
                  <a:srgbClr val="5E7973"/>
                </a:solidFill>
                <a:latin typeface="Arial"/>
                <a:cs typeface="Arial"/>
              </a:rPr>
              <a:t>MFCC,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615" dirty="0">
                <a:solidFill>
                  <a:srgbClr val="5E7973"/>
                </a:solidFill>
                <a:latin typeface="Arial"/>
                <a:cs typeface="Arial"/>
              </a:rPr>
              <a:t>…)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7062"/>
            <a:ext cx="9144000" cy="4052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974" y="715683"/>
            <a:ext cx="44596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Arial"/>
                <a:cs typeface="Arial"/>
              </a:rPr>
              <a:t>Извлечение</a:t>
            </a:r>
            <a:r>
              <a:rPr sz="3300" spc="-17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признаков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971" y="1665541"/>
            <a:ext cx="7546975" cy="13049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459"/>
              </a:spcBef>
            </a:pPr>
            <a:r>
              <a:rPr sz="3000" spc="-60" dirty="0">
                <a:solidFill>
                  <a:srgbClr val="5E7973"/>
                </a:solidFill>
                <a:latin typeface="Arial"/>
                <a:cs typeface="Arial"/>
              </a:rPr>
              <a:t>Deep </a:t>
            </a:r>
            <a:r>
              <a:rPr sz="3000" spc="-80" dirty="0">
                <a:solidFill>
                  <a:srgbClr val="5E7973"/>
                </a:solidFill>
                <a:latin typeface="Arial"/>
                <a:cs typeface="Arial"/>
              </a:rPr>
              <a:t>Learning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позволяет </a:t>
            </a:r>
            <a:r>
              <a:rPr sz="3000" spc="25" dirty="0">
                <a:solidFill>
                  <a:srgbClr val="5E7973"/>
                </a:solidFill>
                <a:latin typeface="Arial"/>
                <a:cs typeface="Arial"/>
              </a:rPr>
              <a:t>“учить”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признаки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наравне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с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моделью.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И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часто получается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лучше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разработанных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вручную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признаков.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646" y="366"/>
            <a:ext cx="4917605" cy="68576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125855" marR="5080" indent="-111379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Процесс</a:t>
            </a:r>
            <a:r>
              <a:rPr spc="-45" dirty="0"/>
              <a:t> </a:t>
            </a:r>
            <a:r>
              <a:rPr spc="-5" dirty="0"/>
              <a:t>машинного</a:t>
            </a:r>
            <a:r>
              <a:rPr spc="-45" dirty="0"/>
              <a:t> </a:t>
            </a:r>
            <a:r>
              <a:rPr spc="-5" dirty="0"/>
              <a:t>обучения: </a:t>
            </a:r>
            <a:r>
              <a:rPr spc="-985" dirty="0"/>
              <a:t> </a:t>
            </a:r>
            <a:r>
              <a:rPr spc="-5" dirty="0"/>
              <a:t>#2.</a:t>
            </a:r>
            <a:r>
              <a:rPr spc="-20" dirty="0"/>
              <a:t> </a:t>
            </a:r>
            <a:r>
              <a:rPr spc="-5" dirty="0"/>
              <a:t>Классы</a:t>
            </a:r>
            <a:r>
              <a:rPr spc="-20" dirty="0"/>
              <a:t> </a:t>
            </a:r>
            <a:r>
              <a:rPr spc="-5" dirty="0"/>
              <a:t>моделей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75914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Машинное</a:t>
            </a:r>
            <a:r>
              <a:rPr sz="3300" spc="-110" dirty="0"/>
              <a:t> </a:t>
            </a:r>
            <a:r>
              <a:rPr sz="3300" spc="-5" dirty="0"/>
              <a:t>обучение</a:t>
            </a:r>
            <a:r>
              <a:rPr sz="3300" spc="-100" dirty="0"/>
              <a:t> </a:t>
            </a:r>
            <a:r>
              <a:rPr sz="3300" spc="-55" dirty="0"/>
              <a:t>(Machine</a:t>
            </a:r>
            <a:r>
              <a:rPr sz="3300" spc="-114" dirty="0"/>
              <a:t> </a:t>
            </a:r>
            <a:r>
              <a:rPr sz="3300" spc="-90" dirty="0"/>
              <a:t>Learning)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74" y="1665541"/>
            <a:ext cx="7171055" cy="356235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465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Подобласть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искусственного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интеллекта. </a:t>
            </a:r>
            <a:r>
              <a:rPr sz="3000" spc="-81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15" dirty="0">
                <a:solidFill>
                  <a:srgbClr val="5E7973"/>
                </a:solidFill>
                <a:latin typeface="Arial"/>
                <a:cs typeface="Arial"/>
              </a:rPr>
              <a:t>Data-driven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подход,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полагающийся на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выучивание закономерностей из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имеющихся размеченных или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неразмеченных</a:t>
            </a:r>
            <a:r>
              <a:rPr sz="3000" spc="-9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5E7973"/>
                </a:solidFill>
                <a:latin typeface="Arial"/>
                <a:cs typeface="Arial"/>
              </a:rPr>
              <a:t>данных.</a:t>
            </a:r>
            <a:endParaRPr sz="3000">
              <a:latin typeface="Arial"/>
              <a:cs typeface="Arial"/>
            </a:endParaRPr>
          </a:p>
          <a:p>
            <a:pPr marL="12700" marR="187960">
              <a:lnSpc>
                <a:spcPts val="3229"/>
              </a:lnSpc>
              <a:spcBef>
                <a:spcPts val="1689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Идея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в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5E7973"/>
                </a:solidFill>
                <a:latin typeface="Arial"/>
                <a:cs typeface="Arial"/>
              </a:rPr>
              <a:t>том,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чтобы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не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программировать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алгоритм решения задачи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вручную,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а </a:t>
            </a:r>
            <a:r>
              <a:rPr sz="3000" spc="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15" dirty="0">
                <a:solidFill>
                  <a:srgbClr val="5E7973"/>
                </a:solidFill>
                <a:latin typeface="Arial"/>
                <a:cs typeface="Arial"/>
              </a:rPr>
              <a:t>“выучить”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его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из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5E7973"/>
                </a:solidFill>
                <a:latin typeface="Arial"/>
                <a:cs typeface="Arial"/>
              </a:rPr>
              <a:t>данных.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265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Классы</a:t>
            </a:r>
            <a:r>
              <a:rPr sz="3300" spc="-135" dirty="0"/>
              <a:t> </a:t>
            </a:r>
            <a:r>
              <a:rPr sz="3300" spc="-5" dirty="0"/>
              <a:t>моделей</a:t>
            </a:r>
            <a:r>
              <a:rPr sz="3300" spc="-135" dirty="0"/>
              <a:t> </a:t>
            </a:r>
            <a:r>
              <a:rPr sz="3300" dirty="0"/>
              <a:t>в</a:t>
            </a:r>
            <a:r>
              <a:rPr sz="3300" spc="-135" dirty="0"/>
              <a:t> </a:t>
            </a:r>
            <a:r>
              <a:rPr sz="3300" spc="-100" dirty="0"/>
              <a:t>ML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5826" y="1322247"/>
            <a:ext cx="7238365" cy="50736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95959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учителем</a:t>
            </a:r>
            <a:r>
              <a:rPr sz="2200" b="1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595959"/>
                </a:solidFill>
                <a:latin typeface="Arial"/>
                <a:cs typeface="Arial"/>
              </a:rPr>
              <a:t>(supervised</a:t>
            </a:r>
            <a:r>
              <a:rPr sz="22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595959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lr>
                <a:srgbClr val="454548"/>
              </a:buClr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latin typeface="Arial"/>
                <a:cs typeface="Arial"/>
              </a:rPr>
              <a:t>Классификация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lr>
                <a:srgbClr val="454548"/>
              </a:buClr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latin typeface="Arial"/>
                <a:cs typeface="Arial"/>
              </a:rPr>
              <a:t>Регрессия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latin typeface="Arial"/>
                <a:cs typeface="Arial"/>
              </a:rPr>
              <a:t>Ранжирование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без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(unsupervised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Кластеризация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Уменьшение</a:t>
            </a:r>
            <a:r>
              <a:rPr sz="2200" spc="-11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частичным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привлечением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1335"/>
              </a:spcBef>
            </a:pPr>
            <a:r>
              <a:rPr sz="2200" spc="-10" dirty="0">
                <a:solidFill>
                  <a:srgbClr val="B6B6B6"/>
                </a:solidFill>
                <a:latin typeface="Arial"/>
                <a:cs typeface="Arial"/>
              </a:rPr>
              <a:t>(semi-supervised</a:t>
            </a:r>
            <a:r>
              <a:rPr sz="2200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подкреплением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(reinforcement</a:t>
            </a:r>
            <a:r>
              <a:rPr sz="2200" spc="-8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330403"/>
            <a:ext cx="6620509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5" dirty="0"/>
              <a:t>Обучение</a:t>
            </a:r>
            <a:r>
              <a:rPr sz="3300" spc="-120" dirty="0"/>
              <a:t> </a:t>
            </a:r>
            <a:r>
              <a:rPr sz="3300" dirty="0"/>
              <a:t>с</a:t>
            </a:r>
            <a:r>
              <a:rPr sz="3300" spc="-135" dirty="0"/>
              <a:t> </a:t>
            </a:r>
            <a:r>
              <a:rPr sz="3300" spc="-15" dirty="0"/>
              <a:t>учителем:</a:t>
            </a:r>
            <a:r>
              <a:rPr sz="3300" spc="-135" dirty="0"/>
              <a:t> </a:t>
            </a:r>
            <a:r>
              <a:rPr sz="3300" spc="-5" dirty="0"/>
              <a:t>постановка </a:t>
            </a:r>
            <a:r>
              <a:rPr sz="3300" spc="-900" dirty="0"/>
              <a:t> </a:t>
            </a:r>
            <a:r>
              <a:rPr sz="3300" spc="-5" dirty="0"/>
              <a:t>задачи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24" y="1459814"/>
            <a:ext cx="5736590" cy="2874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Каждый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описывается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парой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54548"/>
                </a:solidFill>
                <a:latin typeface="Arial"/>
                <a:cs typeface="Arial"/>
              </a:rPr>
              <a:t>&lt;x,y&gt;</a:t>
            </a:r>
            <a:endParaRPr sz="2400">
              <a:latin typeface="Arial"/>
              <a:cs typeface="Arial"/>
            </a:endParaRPr>
          </a:p>
          <a:p>
            <a:pPr marL="469900" marR="421005">
              <a:lnSpc>
                <a:spcPct val="169300"/>
              </a:lnSpc>
              <a:spcBef>
                <a:spcPts val="55"/>
              </a:spcBef>
            </a:pPr>
            <a:r>
              <a:rPr sz="2400" spc="40" dirty="0">
                <a:solidFill>
                  <a:srgbClr val="454548"/>
                </a:solidFill>
                <a:latin typeface="Arial"/>
                <a:cs typeface="Arial"/>
              </a:rPr>
              <a:t>x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05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данны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54548"/>
                </a:solidFill>
                <a:latin typeface="Arial"/>
                <a:cs typeface="Arial"/>
              </a:rPr>
              <a:t>(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многомерны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й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век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тор</a:t>
            </a:r>
            <a:r>
              <a:rPr sz="2400" spc="-50" dirty="0">
                <a:solidFill>
                  <a:srgbClr val="454548"/>
                </a:solidFill>
                <a:latin typeface="Arial"/>
                <a:cs typeface="Arial"/>
              </a:rPr>
              <a:t>)  </a:t>
            </a:r>
            <a:r>
              <a:rPr sz="2400" spc="45" dirty="0">
                <a:solidFill>
                  <a:srgbClr val="454548"/>
                </a:solidFill>
                <a:latin typeface="Arial"/>
                <a:cs typeface="Arial"/>
              </a:rPr>
              <a:t>y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05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целево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значени</a:t>
            </a:r>
            <a:r>
              <a:rPr sz="2400" spc="1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метк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Надо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найти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функцию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54548"/>
                </a:solidFill>
                <a:latin typeface="Arial"/>
                <a:cs typeface="Arial"/>
              </a:rPr>
              <a:t>f(x)=y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78149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Обучение</a:t>
            </a:r>
            <a:r>
              <a:rPr sz="3300" spc="-114" dirty="0"/>
              <a:t> </a:t>
            </a:r>
            <a:r>
              <a:rPr sz="3300" dirty="0"/>
              <a:t>с</a:t>
            </a:r>
            <a:r>
              <a:rPr sz="3300" spc="-125" dirty="0"/>
              <a:t> </a:t>
            </a:r>
            <a:r>
              <a:rPr sz="3300" spc="-15" dirty="0"/>
              <a:t>учителем:</a:t>
            </a:r>
            <a:r>
              <a:rPr sz="3300" spc="-125" dirty="0"/>
              <a:t> </a:t>
            </a:r>
            <a:r>
              <a:rPr sz="3300" spc="-5" dirty="0"/>
              <a:t>Типичные</a:t>
            </a:r>
            <a:r>
              <a:rPr sz="3300" spc="-110" dirty="0"/>
              <a:t> </a:t>
            </a:r>
            <a:r>
              <a:rPr sz="3300" spc="-5" dirty="0"/>
              <a:t>задачи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24" y="1505902"/>
            <a:ext cx="772414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b="1" spc="-5" dirty="0">
                <a:solidFill>
                  <a:srgbClr val="454548"/>
                </a:solidFill>
                <a:latin typeface="Arial"/>
                <a:cs typeface="Arial"/>
              </a:rPr>
              <a:t>Классификация</a:t>
            </a:r>
            <a:endParaRPr sz="1800">
              <a:latin typeface="Arial"/>
              <a:cs typeface="Arial"/>
            </a:endParaRPr>
          </a:p>
          <a:p>
            <a:pPr marL="354330" marR="5080" indent="-235585">
              <a:lnSpc>
                <a:spcPts val="1950"/>
              </a:lnSpc>
              <a:spcBef>
                <a:spcPts val="234"/>
              </a:spcBef>
              <a:buChar char="–"/>
              <a:tabLst>
                <a:tab pos="354965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Значения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454548"/>
                </a:solidFill>
                <a:latin typeface="Arial"/>
                <a:cs typeface="Arial"/>
              </a:rPr>
              <a:t>y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дискретны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(принимают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несколько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заранее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определённых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значений,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классов)</a:t>
            </a:r>
            <a:endParaRPr sz="1800">
              <a:latin typeface="Arial"/>
              <a:cs typeface="Arial"/>
            </a:endParaRPr>
          </a:p>
          <a:p>
            <a:pPr marL="354330" marR="1551305" indent="-235585">
              <a:lnSpc>
                <a:spcPts val="1950"/>
              </a:lnSpc>
              <a:spcBef>
                <a:spcPts val="225"/>
              </a:spcBef>
              <a:buChar char="–"/>
              <a:tabLst>
                <a:tab pos="354965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Альтернативная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постановка: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предсказать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вероятности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определённых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классов</a:t>
            </a:r>
            <a:endParaRPr sz="1800">
              <a:latin typeface="Arial"/>
              <a:cs typeface="Arial"/>
            </a:endParaRPr>
          </a:p>
          <a:p>
            <a:pPr marL="354330" marR="247650" indent="-235585">
              <a:lnSpc>
                <a:spcPct val="90400"/>
              </a:lnSpc>
              <a:spcBef>
                <a:spcPts val="190"/>
              </a:spcBef>
              <a:buChar char="–"/>
              <a:tabLst>
                <a:tab pos="354965" algn="l"/>
              </a:tabLst>
            </a:pP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Пример: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состояния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хроматина,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сайта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связывания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0" dirty="0">
                <a:solidFill>
                  <a:srgbClr val="454548"/>
                </a:solidFill>
                <a:latin typeface="Arial"/>
                <a:cs typeface="Arial"/>
              </a:rPr>
              <a:t>TF,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растворимости химического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вещества, </a:t>
            </a:r>
            <a:r>
              <a:rPr sz="1800" spc="-20" dirty="0">
                <a:solidFill>
                  <a:srgbClr val="454548"/>
                </a:solidFill>
                <a:latin typeface="Arial"/>
                <a:cs typeface="Arial"/>
              </a:rPr>
              <a:t>пола, </a:t>
            </a:r>
            <a:r>
              <a:rPr sz="1800" spc="35" dirty="0">
                <a:solidFill>
                  <a:srgbClr val="454548"/>
                </a:solidFill>
                <a:latin typeface="Arial"/>
                <a:cs typeface="Arial"/>
              </a:rPr>
              <a:t>спам/не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спам,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вероятность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ухода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454548"/>
                </a:solidFill>
                <a:latin typeface="Arial"/>
                <a:cs typeface="Arial"/>
              </a:rPr>
              <a:t>сотрудника/клиента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  <a:spcBef>
                <a:spcPts val="110"/>
              </a:spcBef>
            </a:pPr>
            <a:r>
              <a:rPr sz="1800" b="1" spc="-5" dirty="0">
                <a:solidFill>
                  <a:srgbClr val="454548"/>
                </a:solidFill>
                <a:latin typeface="Arial"/>
                <a:cs typeface="Arial"/>
              </a:rPr>
              <a:t>Регрессия</a:t>
            </a:r>
            <a:endParaRPr sz="1800">
              <a:latin typeface="Arial"/>
              <a:cs typeface="Arial"/>
            </a:endParaRPr>
          </a:p>
          <a:p>
            <a:pPr marL="354330" indent="-236220">
              <a:lnSpc>
                <a:spcPts val="2155"/>
              </a:lnSpc>
              <a:buChar char="–"/>
              <a:tabLst>
                <a:tab pos="354965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Значения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454548"/>
                </a:solidFill>
                <a:latin typeface="Arial"/>
                <a:cs typeface="Arial"/>
              </a:rPr>
              <a:t>y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непрерывны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(принимают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любое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значение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из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диапазона)</a:t>
            </a:r>
            <a:endParaRPr sz="1800">
              <a:latin typeface="Arial"/>
              <a:cs typeface="Arial"/>
            </a:endParaRPr>
          </a:p>
          <a:p>
            <a:pPr marL="354330" marR="343535" indent="-235585">
              <a:lnSpc>
                <a:spcPts val="1960"/>
              </a:lnSpc>
              <a:spcBef>
                <a:spcPts val="250"/>
              </a:spcBef>
              <a:buChar char="–"/>
              <a:tabLst>
                <a:tab pos="354965" algn="l"/>
              </a:tabLst>
            </a:pP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Пример: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прогнозирование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уровня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экспрессии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54548"/>
                </a:solidFill>
                <a:latin typeface="Arial"/>
                <a:cs typeface="Arial"/>
              </a:rPr>
              <a:t>гена,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цены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жилья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его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описанию,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объёма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продаж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265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Классы</a:t>
            </a:r>
            <a:r>
              <a:rPr sz="3300" spc="-135" dirty="0"/>
              <a:t> </a:t>
            </a:r>
            <a:r>
              <a:rPr sz="3300" spc="-5" dirty="0"/>
              <a:t>моделей</a:t>
            </a:r>
            <a:r>
              <a:rPr sz="3300" spc="-135" dirty="0"/>
              <a:t> </a:t>
            </a:r>
            <a:r>
              <a:rPr sz="3300" dirty="0"/>
              <a:t>в</a:t>
            </a:r>
            <a:r>
              <a:rPr sz="3300" spc="-135" dirty="0"/>
              <a:t> </a:t>
            </a:r>
            <a:r>
              <a:rPr sz="3300" spc="-100" dirty="0"/>
              <a:t>ML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5826" y="1322247"/>
            <a:ext cx="7238365" cy="50736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latin typeface="Arial"/>
                <a:cs typeface="Arial"/>
              </a:rPr>
              <a:t>Обучение</a:t>
            </a:r>
            <a:r>
              <a:rPr sz="2200" b="1" spc="-7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с</a:t>
            </a:r>
            <a:r>
              <a:rPr sz="2200" b="1" spc="-8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учителем</a:t>
            </a:r>
            <a:r>
              <a:rPr sz="2200" b="1" spc="-80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(supervised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Классификация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Регрессия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Ранжирование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без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(unsupervised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Кластеризация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Уменьшение</a:t>
            </a:r>
            <a:r>
              <a:rPr sz="2200" spc="-11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частичным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привлечением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1335"/>
              </a:spcBef>
            </a:pPr>
            <a:r>
              <a:rPr sz="2200" spc="-10" dirty="0">
                <a:solidFill>
                  <a:srgbClr val="B6B6B6"/>
                </a:solidFill>
                <a:latin typeface="Arial"/>
                <a:cs typeface="Arial"/>
              </a:rPr>
              <a:t>(semi-supervised</a:t>
            </a:r>
            <a:r>
              <a:rPr sz="2200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подкреплением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(reinforcement</a:t>
            </a:r>
            <a:r>
              <a:rPr sz="2200" spc="-8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30937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Классификаци</a:t>
            </a:r>
            <a:r>
              <a:rPr sz="3300" dirty="0"/>
              <a:t>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19" y="1425257"/>
            <a:ext cx="6391275" cy="265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5194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Есть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обучающая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выборка,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которой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представлены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объекты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виде их признакового описания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(вектор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признаков)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метки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класса.</a:t>
            </a:r>
            <a:endParaRPr sz="1800">
              <a:latin typeface="Arial"/>
              <a:cs typeface="Arial"/>
            </a:endParaRPr>
          </a:p>
          <a:p>
            <a:pPr marL="12700" marR="993140">
              <a:lnSpc>
                <a:spcPct val="114100"/>
              </a:lnSpc>
              <a:spcBef>
                <a:spcPts val="33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Надо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найти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алгоритм,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который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каждого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нового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объекта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(его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признакового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описания)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определит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метку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класса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этого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объекта.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499"/>
              </a:lnSpc>
              <a:spcBef>
                <a:spcPts val="20"/>
              </a:spcBef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Это</a:t>
            </a:r>
            <a:r>
              <a:rPr sz="18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эквивалентно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построению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разделяющей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поверхности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многомерном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признаковом</a:t>
            </a:r>
            <a:r>
              <a:rPr sz="1800" spc="-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пространстве.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1788" y="1515872"/>
            <a:ext cx="2257501" cy="26414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1238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Классификация:</a:t>
            </a:r>
            <a:r>
              <a:rPr sz="3300" spc="-150" dirty="0"/>
              <a:t> </a:t>
            </a:r>
            <a:r>
              <a:rPr sz="3300" spc="-5" dirty="0"/>
              <a:t>Примеры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50884" y="1420927"/>
            <a:ext cx="7719695" cy="503809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30504" indent="-218440">
              <a:lnSpc>
                <a:spcPct val="100000"/>
              </a:lnSpc>
              <a:spcBef>
                <a:spcPts val="4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состояния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хроматина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454548"/>
                </a:solidFill>
                <a:latin typeface="Arial"/>
                <a:cs typeface="Arial"/>
              </a:rPr>
              <a:t>(открытый/закрытый)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3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сайта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связывания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транскрипционного</a:t>
            </a:r>
            <a:r>
              <a:rPr sz="19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фактора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3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растворимости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нового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химического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вещества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3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19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летальности</a:t>
            </a:r>
            <a:r>
              <a:rPr sz="19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мутации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3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пола</a:t>
            </a:r>
            <a:r>
              <a:rPr sz="19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19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неизвестного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пользователя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66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категории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454548"/>
                </a:solidFill>
                <a:latin typeface="Arial"/>
                <a:cs typeface="Arial"/>
              </a:rPr>
              <a:t>письма: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35" dirty="0">
                <a:solidFill>
                  <a:srgbClr val="454548"/>
                </a:solidFill>
                <a:latin typeface="Arial"/>
                <a:cs typeface="Arial"/>
              </a:rPr>
              <a:t>спам/не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54548"/>
                </a:solidFill>
                <a:latin typeface="Arial"/>
                <a:cs typeface="Arial"/>
              </a:rPr>
              <a:t>спам,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25" dirty="0">
                <a:solidFill>
                  <a:srgbClr val="454548"/>
                </a:solidFill>
                <a:latin typeface="Arial"/>
                <a:cs typeface="Arial"/>
              </a:rPr>
              <a:t>важное/не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важное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6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Вероятность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ухода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454548"/>
                </a:solidFill>
                <a:latin typeface="Arial"/>
                <a:cs typeface="Arial"/>
              </a:rPr>
              <a:t>сотрудника/клиента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6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Вероятность</a:t>
            </a:r>
            <a:r>
              <a:rPr sz="19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невозврата</a:t>
            </a:r>
            <a:r>
              <a:rPr sz="19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кредита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6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Определение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языка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неизвестного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текста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6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Определение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темы</a:t>
            </a:r>
            <a:r>
              <a:rPr sz="19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новостного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сообщения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6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Определение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объекта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54548"/>
                </a:solidFill>
                <a:latin typeface="Arial"/>
                <a:cs typeface="Arial"/>
              </a:rPr>
              <a:t>фотографии: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454548"/>
                </a:solidFill>
                <a:latin typeface="Arial"/>
                <a:cs typeface="Arial"/>
              </a:rPr>
              <a:t>человек,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54548"/>
                </a:solidFill>
                <a:latin typeface="Arial"/>
                <a:cs typeface="Arial"/>
              </a:rPr>
              <a:t>дом,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454548"/>
                </a:solidFill>
                <a:latin typeface="Arial"/>
                <a:cs typeface="Arial"/>
              </a:rPr>
              <a:t>автомобиль.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6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Классификация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типов</a:t>
            </a:r>
            <a:r>
              <a:rPr sz="19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клеток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19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фотографиям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6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Определение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эмоциональной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окраски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твита</a:t>
            </a:r>
            <a:endParaRPr sz="1900">
              <a:latin typeface="Arial"/>
              <a:cs typeface="Arial"/>
            </a:endParaRPr>
          </a:p>
          <a:p>
            <a:pPr marL="230504" indent="-218440">
              <a:lnSpc>
                <a:spcPct val="100000"/>
              </a:lnSpc>
              <a:spcBef>
                <a:spcPts val="645"/>
              </a:spcBef>
              <a:buChar char="●"/>
              <a:tabLst>
                <a:tab pos="231140" algn="l"/>
              </a:tabLst>
            </a:pP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Определение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состояния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человека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ЭЭГ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1238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Классификация:</a:t>
            </a:r>
            <a:r>
              <a:rPr sz="3300" spc="-150" dirty="0"/>
              <a:t> </a:t>
            </a:r>
            <a:r>
              <a:rPr sz="3300" spc="-5" dirty="0"/>
              <a:t>Примеры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22" y="1459801"/>
            <a:ext cx="8166734" cy="520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8480">
              <a:lnSpc>
                <a:spcPct val="114799"/>
              </a:lnSpc>
              <a:spcBef>
                <a:spcPts val="100"/>
              </a:spcBef>
            </a:pP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Предсказание</a:t>
            </a:r>
            <a:r>
              <a:rPr sz="2000" spc="-6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кристаллизации</a:t>
            </a:r>
            <a:r>
              <a:rPr sz="2000" spc="-6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селенидов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ванадия</a:t>
            </a:r>
            <a:r>
              <a:rPr sz="2000" spc="-6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в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присутсвии </a:t>
            </a:r>
            <a:r>
              <a:rPr sz="2000" spc="-54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разнообразных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органических</a:t>
            </a:r>
            <a:r>
              <a:rPr sz="2000" spc="-6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5E7973"/>
                </a:solidFill>
                <a:latin typeface="Arial"/>
                <a:cs typeface="Arial"/>
              </a:rPr>
              <a:t>аминов.</a:t>
            </a:r>
            <a:endParaRPr sz="2000">
              <a:latin typeface="Arial"/>
              <a:cs typeface="Arial"/>
            </a:endParaRPr>
          </a:p>
          <a:p>
            <a:pPr marL="12700" marR="38735">
              <a:lnSpc>
                <a:spcPct val="115599"/>
              </a:lnSpc>
              <a:spcBef>
                <a:spcPts val="1575"/>
              </a:spcBef>
            </a:pP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“Оказалось, что полученная таким образом система правильно 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предсказывает</a:t>
            </a:r>
            <a:r>
              <a:rPr sz="2000" spc="-7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результат</a:t>
            </a:r>
            <a:r>
              <a:rPr sz="2000" spc="-7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реакции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в</a:t>
            </a:r>
            <a:r>
              <a:rPr sz="2000" spc="-7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89</a:t>
            </a:r>
            <a:r>
              <a:rPr sz="2000" spc="-7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процентах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5E7973"/>
                </a:solidFill>
                <a:latin typeface="Arial"/>
                <a:cs typeface="Arial"/>
              </a:rPr>
              <a:t>случаев.</a:t>
            </a:r>
            <a:r>
              <a:rPr sz="2000" spc="-7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При</a:t>
            </a:r>
            <a:r>
              <a:rPr sz="2000" spc="-7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этом </a:t>
            </a:r>
            <a:r>
              <a:rPr sz="2000" spc="-54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сами </a:t>
            </a:r>
            <a:r>
              <a:rPr sz="2000" spc="-15" dirty="0">
                <a:solidFill>
                  <a:srgbClr val="5E7973"/>
                </a:solidFill>
                <a:latin typeface="Arial"/>
                <a:cs typeface="Arial"/>
              </a:rPr>
              <a:t>химики,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руководствуясь профессиональной </a:t>
            </a:r>
            <a:r>
              <a:rPr sz="2000" spc="-15" dirty="0">
                <a:solidFill>
                  <a:srgbClr val="5E7973"/>
                </a:solidFill>
                <a:latin typeface="Arial"/>
                <a:cs typeface="Arial"/>
              </a:rPr>
              <a:t>интуицией, </a:t>
            </a:r>
            <a:r>
              <a:rPr sz="2000" spc="-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правильн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о</a:t>
            </a:r>
            <a:r>
              <a:rPr sz="2000" spc="-6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у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гадываю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т</a:t>
            </a:r>
            <a:r>
              <a:rPr sz="2000" spc="-6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сход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эк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с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перимент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а</a:t>
            </a:r>
            <a:r>
              <a:rPr sz="2000" spc="-6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тол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ьк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о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в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5E7973"/>
                </a:solidFill>
                <a:latin typeface="Arial"/>
                <a:cs typeface="Arial"/>
              </a:rPr>
              <a:t>78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процентах  </a:t>
            </a:r>
            <a:r>
              <a:rPr sz="2000" spc="-15" dirty="0">
                <a:solidFill>
                  <a:srgbClr val="5E7973"/>
                </a:solidFill>
                <a:latin typeface="Arial"/>
                <a:cs typeface="Arial"/>
              </a:rPr>
              <a:t>случаев.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По статистическому </a:t>
            </a:r>
            <a:r>
              <a:rPr sz="2000" spc="-15" dirty="0">
                <a:solidFill>
                  <a:srgbClr val="5E7973"/>
                </a:solidFill>
                <a:latin typeface="Arial"/>
                <a:cs typeface="Arial"/>
              </a:rPr>
              <a:t>анализу,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который приводят </a:t>
            </a:r>
            <a:r>
              <a:rPr sz="2000" spc="-15" dirty="0">
                <a:solidFill>
                  <a:srgbClr val="5E7973"/>
                </a:solidFill>
                <a:latin typeface="Arial"/>
                <a:cs typeface="Arial"/>
              </a:rPr>
              <a:t>авторы, </a:t>
            </a:r>
            <a:r>
              <a:rPr sz="2000" spc="-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достоверность </a:t>
            </a:r>
            <a:r>
              <a:rPr sz="2000" spc="-15" dirty="0">
                <a:solidFill>
                  <a:srgbClr val="5E7973"/>
                </a:solidFill>
                <a:latin typeface="Arial"/>
                <a:cs typeface="Arial"/>
              </a:rPr>
              <a:t>(неслучайность)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этого преимущества машины над 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человеко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м</a:t>
            </a:r>
            <a:r>
              <a:rPr sz="2000" spc="-6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составл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яе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т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боле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е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5E7973"/>
                </a:solidFill>
                <a:latin typeface="Arial"/>
                <a:cs typeface="Arial"/>
              </a:rPr>
              <a:t>95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проценто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в</a:t>
            </a:r>
            <a:r>
              <a:rPr sz="2000" spc="-6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160" dirty="0">
                <a:solidFill>
                  <a:srgbClr val="5E7973"/>
                </a:solidFill>
                <a:latin typeface="Arial"/>
                <a:cs typeface="Arial"/>
              </a:rPr>
              <a:t>(P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5E7973"/>
                </a:solidFill>
                <a:latin typeface="Arial"/>
                <a:cs typeface="Arial"/>
              </a:rPr>
              <a:t>&lt;0,05).”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0"/>
              </a:spcBef>
            </a:pP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Компьютер</a:t>
            </a:r>
            <a:r>
              <a:rPr sz="2000" spc="-7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обошел</a:t>
            </a:r>
            <a:r>
              <a:rPr sz="2000" spc="-8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человека</a:t>
            </a:r>
            <a:r>
              <a:rPr sz="2000" spc="-7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E7973"/>
                </a:solidFill>
                <a:latin typeface="Arial"/>
                <a:cs typeface="Arial"/>
              </a:rPr>
              <a:t>в</a:t>
            </a:r>
            <a:r>
              <a:rPr sz="2000" spc="-8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неорганическом</a:t>
            </a:r>
            <a:r>
              <a:rPr sz="2000" spc="-7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E7973"/>
                </a:solidFill>
                <a:latin typeface="Arial"/>
                <a:cs typeface="Arial"/>
              </a:rPr>
              <a:t>синтезе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u="heavy" spc="2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https://nplus1.ru/news/2016/05/05/neoneo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5599"/>
              </a:lnSpc>
              <a:spcBef>
                <a:spcPts val="1575"/>
              </a:spcBef>
            </a:pP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Machine-learning-assisted </a:t>
            </a:r>
            <a:r>
              <a:rPr sz="2000" spc="-25" dirty="0">
                <a:solidFill>
                  <a:srgbClr val="454548"/>
                </a:solidFill>
                <a:latin typeface="Arial"/>
                <a:cs typeface="Arial"/>
              </a:rPr>
              <a:t>materials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discovery </a:t>
            </a:r>
            <a:r>
              <a:rPr sz="2000" spc="-55" dirty="0">
                <a:solidFill>
                  <a:srgbClr val="454548"/>
                </a:solidFill>
                <a:latin typeface="Arial"/>
                <a:cs typeface="Arial"/>
              </a:rPr>
              <a:t>using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failed experiments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u="heavy" spc="1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http://www.nature.com/nature/journal/v533/n7601/full/nature17439.html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72845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Классификация:</a:t>
            </a:r>
            <a:r>
              <a:rPr sz="3300" spc="-130" dirty="0"/>
              <a:t> </a:t>
            </a:r>
            <a:r>
              <a:rPr sz="3300" spc="-5" dirty="0"/>
              <a:t>Важные</a:t>
            </a:r>
            <a:r>
              <a:rPr sz="3300" spc="-114" dirty="0"/>
              <a:t> </a:t>
            </a:r>
            <a:r>
              <a:rPr sz="3300" spc="-5" dirty="0"/>
              <a:t>моменты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12525" y="1408861"/>
            <a:ext cx="7447915" cy="516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17145" indent="-256540">
              <a:lnSpc>
                <a:spcPct val="114599"/>
              </a:lnSpc>
              <a:spcBef>
                <a:spcPts val="10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Классификаци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я</a:t>
            </a:r>
            <a:r>
              <a:rPr sz="24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05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эт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мето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д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чени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я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телем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. 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Требуется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размеченная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выборка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74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Метка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принимает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набор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дискретных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значений</a:t>
            </a:r>
            <a:endParaRPr sz="24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  <a:spcBef>
                <a:spcPts val="400"/>
              </a:spcBef>
            </a:pPr>
            <a:r>
              <a:rPr sz="2400" spc="-55" dirty="0">
                <a:solidFill>
                  <a:srgbClr val="454548"/>
                </a:solidFill>
                <a:latin typeface="Arial"/>
                <a:cs typeface="Arial"/>
              </a:rPr>
              <a:t>(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эквивалентн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номера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м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классо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454548"/>
                </a:solidFill>
                <a:latin typeface="Arial"/>
                <a:cs typeface="Arial"/>
              </a:rPr>
              <a:t>+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словарю</a:t>
            </a:r>
            <a:r>
              <a:rPr sz="2400" spc="-55" dirty="0">
                <a:solidFill>
                  <a:srgbClr val="454548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268605" marR="5080" indent="-256540">
              <a:lnSpc>
                <a:spcPct val="114399"/>
              </a:lnSpc>
              <a:spcBef>
                <a:spcPts val="32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Вид признакового пространства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расположение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классов внутри него определяют какой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 справится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задачей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(но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визуализировать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это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практически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невозможно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для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большого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числа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измерений)</a:t>
            </a:r>
            <a:endParaRPr sz="2400">
              <a:latin typeface="Arial"/>
              <a:cs typeface="Arial"/>
            </a:endParaRPr>
          </a:p>
          <a:p>
            <a:pPr marL="268605" marR="411480" indent="-256540">
              <a:lnSpc>
                <a:spcPct val="114199"/>
              </a:lnSpc>
              <a:spcBef>
                <a:spcPts val="33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Частный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популярный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классификаторов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05" dirty="0">
                <a:solidFill>
                  <a:srgbClr val="454548"/>
                </a:solidFill>
                <a:latin typeface="Arial"/>
                <a:cs typeface="Arial"/>
              </a:rPr>
              <a:t>—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линейные классификаторы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разделяющей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гиперплоскостью</a:t>
            </a:r>
            <a:r>
              <a:rPr sz="24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качестве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границы.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73367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Классификация:</a:t>
            </a:r>
            <a:r>
              <a:rPr sz="3300" spc="-125" dirty="0"/>
              <a:t> </a:t>
            </a:r>
            <a:r>
              <a:rPr sz="3300" spc="-5" dirty="0"/>
              <a:t>Популярные</a:t>
            </a:r>
            <a:r>
              <a:rPr sz="3300" spc="-110" dirty="0"/>
              <a:t> </a:t>
            </a:r>
            <a:r>
              <a:rPr sz="3300" spc="-5" dirty="0"/>
              <a:t>методы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12525" y="1462201"/>
            <a:ext cx="7517130" cy="332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Логистическая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регрессия</a:t>
            </a:r>
            <a:endParaRPr sz="2400">
              <a:latin typeface="Arial"/>
              <a:cs typeface="Arial"/>
            </a:endParaRPr>
          </a:p>
          <a:p>
            <a:pPr marL="268605" marR="5080" indent="-256540">
              <a:lnSpc>
                <a:spcPts val="2600"/>
              </a:lnSpc>
              <a:spcBef>
                <a:spcPts val="38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Машина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опорных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векторов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(Support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54548"/>
                </a:solidFill>
                <a:latin typeface="Arial"/>
                <a:cs typeface="Arial"/>
              </a:rPr>
              <a:t>vector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54548"/>
                </a:solidFill>
                <a:latin typeface="Arial"/>
                <a:cs typeface="Arial"/>
              </a:rPr>
              <a:t>machine,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SVM)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Наивный</a:t>
            </a:r>
            <a:r>
              <a:rPr sz="2400" spc="-1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Байес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4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Деревья</a:t>
            </a:r>
            <a:r>
              <a:rPr sz="2400" spc="-11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решений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4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Нейросети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4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Ансамбли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54548"/>
                </a:solidFill>
                <a:latin typeface="Arial"/>
                <a:cs typeface="Arial"/>
              </a:rPr>
              <a:t>(Random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Forests,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54548"/>
                </a:solidFill>
                <a:latin typeface="Arial"/>
                <a:cs typeface="Arial"/>
              </a:rPr>
              <a:t>Gradient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54548"/>
                </a:solidFill>
                <a:latin typeface="Arial"/>
                <a:cs typeface="Arial"/>
              </a:rPr>
              <a:t>Boosted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Trees)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45"/>
              </a:spcBef>
              <a:buChar char="●"/>
              <a:tabLst>
                <a:tab pos="269240" algn="l"/>
              </a:tabLst>
            </a:pPr>
            <a:r>
              <a:rPr sz="2400" spc="50" dirty="0">
                <a:solidFill>
                  <a:srgbClr val="454548"/>
                </a:solidFill>
                <a:latin typeface="Arial"/>
                <a:cs typeface="Arial"/>
              </a:rPr>
              <a:t>k-NN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45"/>
              </a:spcBef>
              <a:buChar char="●"/>
              <a:tabLst>
                <a:tab pos="269240" algn="l"/>
              </a:tabLst>
            </a:pP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330403"/>
            <a:ext cx="6133465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15" dirty="0"/>
              <a:t>Классификация:</a:t>
            </a:r>
            <a:r>
              <a:rPr sz="3300" spc="-145" dirty="0"/>
              <a:t> </a:t>
            </a:r>
            <a:r>
              <a:rPr sz="3300" spc="-5" dirty="0"/>
              <a:t>Логистическая </a:t>
            </a:r>
            <a:r>
              <a:rPr sz="3300" spc="-900" dirty="0"/>
              <a:t> </a:t>
            </a:r>
            <a:r>
              <a:rPr sz="3300" spc="-5" dirty="0"/>
              <a:t>регрессия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45852" y="1389697"/>
            <a:ext cx="5450840" cy="36328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35585" indent="-223520">
              <a:lnSpc>
                <a:spcPct val="100000"/>
              </a:lnSpc>
              <a:spcBef>
                <a:spcPts val="695"/>
              </a:spcBef>
              <a:buChar char="●"/>
              <a:tabLst>
                <a:tab pos="236220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Один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из</a:t>
            </a:r>
            <a:r>
              <a:rPr sz="18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самых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простых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классификаторов</a:t>
            </a:r>
            <a:endParaRPr sz="1800">
              <a:latin typeface="Arial"/>
              <a:cs typeface="Arial"/>
            </a:endParaRPr>
          </a:p>
          <a:p>
            <a:pPr marL="235585" marR="5080" indent="-223520">
              <a:lnSpc>
                <a:spcPct val="114900"/>
              </a:lnSpc>
              <a:spcBef>
                <a:spcPts val="270"/>
              </a:spcBef>
              <a:buChar char="●"/>
              <a:tabLst>
                <a:tab pos="236220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Довольно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эффективен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малом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объёме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данных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может превзойти более сложные методы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(деревья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решений, </a:t>
            </a:r>
            <a:r>
              <a:rPr sz="1800" spc="-20" dirty="0">
                <a:solidFill>
                  <a:srgbClr val="454548"/>
                </a:solidFill>
                <a:latin typeface="Arial"/>
                <a:cs typeface="Arial"/>
              </a:rPr>
              <a:t>deep </a:t>
            </a:r>
            <a:r>
              <a:rPr sz="1800" spc="-35" dirty="0">
                <a:solidFill>
                  <a:srgbClr val="454548"/>
                </a:solidFill>
                <a:latin typeface="Arial"/>
                <a:cs typeface="Arial"/>
              </a:rPr>
              <a:t>learning),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но проиграет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большом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объёме.</a:t>
            </a:r>
            <a:endParaRPr sz="1800">
              <a:latin typeface="Arial"/>
              <a:cs typeface="Arial"/>
            </a:endParaRPr>
          </a:p>
          <a:p>
            <a:pPr marL="235585" marR="412750" indent="-223520">
              <a:lnSpc>
                <a:spcPct val="114999"/>
              </a:lnSpc>
              <a:spcBef>
                <a:spcPts val="275"/>
              </a:spcBef>
              <a:buChar char="●"/>
              <a:tabLst>
                <a:tab pos="236220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Линейный</a:t>
            </a:r>
            <a:r>
              <a:rPr sz="18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(но</a:t>
            </a:r>
            <a:r>
              <a:rPr sz="18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можно</a:t>
            </a:r>
            <a:r>
              <a:rPr sz="18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сделать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нелинейным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помощью генерации новых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признаков,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например,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квадратичных)</a:t>
            </a:r>
            <a:endParaRPr sz="1800">
              <a:latin typeface="Arial"/>
              <a:cs typeface="Arial"/>
            </a:endParaRPr>
          </a:p>
          <a:p>
            <a:pPr marL="235585" marR="356235" indent="-223520">
              <a:lnSpc>
                <a:spcPct val="114999"/>
              </a:lnSpc>
              <a:spcBef>
                <a:spcPts val="270"/>
              </a:spcBef>
              <a:buChar char="●"/>
              <a:tabLst>
                <a:tab pos="236220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Ви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д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модел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: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линейно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правил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454548"/>
                </a:solidFill>
                <a:latin typeface="Arial"/>
                <a:cs typeface="Arial"/>
              </a:rPr>
              <a:t>+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нелинейная  функция после него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(для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приведения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к </a:t>
            </a:r>
            <a:r>
              <a:rPr sz="1800" spc="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диапазону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от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165" dirty="0">
                <a:solidFill>
                  <a:srgbClr val="454548"/>
                </a:solidFill>
                <a:latin typeface="Arial"/>
                <a:cs typeface="Arial"/>
              </a:rPr>
              <a:t>0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до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235" dirty="0">
                <a:solidFill>
                  <a:srgbClr val="454548"/>
                </a:solidFill>
                <a:latin typeface="Arial"/>
                <a:cs typeface="Arial"/>
              </a:rPr>
              <a:t>1)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8966" y="5664425"/>
            <a:ext cx="2081695" cy="903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194" y="5867628"/>
            <a:ext cx="3648594" cy="4475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6104" y="1164869"/>
            <a:ext cx="3327895" cy="4233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337375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Составные</a:t>
            </a:r>
            <a:r>
              <a:rPr sz="3300" spc="-185" dirty="0"/>
              <a:t> </a:t>
            </a:r>
            <a:r>
              <a:rPr sz="3300" spc="-5" dirty="0"/>
              <a:t>части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70" y="1665541"/>
            <a:ext cx="7351395" cy="27527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250"/>
              </a:lnSpc>
              <a:spcBef>
                <a:spcPts val="500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Машинное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обучение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80" dirty="0">
                <a:solidFill>
                  <a:srgbClr val="5E7973"/>
                </a:solidFill>
                <a:latin typeface="Arial"/>
                <a:cs typeface="Arial"/>
              </a:rPr>
              <a:t>(ML)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содержательно </a:t>
            </a:r>
            <a:r>
              <a:rPr sz="3000" spc="-81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включает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в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себя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65" dirty="0">
                <a:solidFill>
                  <a:srgbClr val="5E7973"/>
                </a:solidFill>
                <a:latin typeface="Arial"/>
                <a:cs typeface="Arial"/>
              </a:rPr>
              <a:t>3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компоненты:</a:t>
            </a:r>
            <a:endParaRPr sz="30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225"/>
              </a:spcBef>
              <a:buAutoNum type="arabicPeriod"/>
              <a:tabLst>
                <a:tab pos="409575" algn="l"/>
                <a:tab pos="410209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Представление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60" dirty="0">
                <a:solidFill>
                  <a:srgbClr val="5E7973"/>
                </a:solidFill>
                <a:latin typeface="Arial"/>
                <a:cs typeface="Arial"/>
              </a:rPr>
              <a:t>(Representation)</a:t>
            </a:r>
            <a:endParaRPr sz="3000">
              <a:latin typeface="Arial"/>
              <a:cs typeface="Arial"/>
            </a:endParaRPr>
          </a:p>
          <a:p>
            <a:pPr marL="389255" indent="-377190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389890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Оценка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65" dirty="0">
                <a:solidFill>
                  <a:srgbClr val="5E7973"/>
                </a:solidFill>
                <a:latin typeface="Arial"/>
                <a:cs typeface="Arial"/>
              </a:rPr>
              <a:t>(Evaluation)</a:t>
            </a:r>
            <a:endParaRPr sz="3000">
              <a:latin typeface="Arial"/>
              <a:cs typeface="Arial"/>
            </a:endParaRPr>
          </a:p>
          <a:p>
            <a:pPr marL="399415" indent="-386715">
              <a:lnSpc>
                <a:spcPct val="100000"/>
              </a:lnSpc>
              <a:spcBef>
                <a:spcPts val="1275"/>
              </a:spcBef>
              <a:buAutoNum type="arabicPeriod"/>
              <a:tabLst>
                <a:tab pos="399415" algn="l"/>
              </a:tabLst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Оптимизация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(Optimization)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1554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Классификация:</a:t>
            </a:r>
            <a:r>
              <a:rPr sz="3300" spc="-140" dirty="0"/>
              <a:t> </a:t>
            </a:r>
            <a:r>
              <a:rPr sz="3300" spc="-145" dirty="0"/>
              <a:t>SVM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45846" y="1425257"/>
            <a:ext cx="7503159" cy="43497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35585" indent="-223520">
              <a:lnSpc>
                <a:spcPct val="100000"/>
              </a:lnSpc>
              <a:spcBef>
                <a:spcPts val="414"/>
              </a:spcBef>
              <a:buChar char="●"/>
              <a:tabLst>
                <a:tab pos="236220" algn="l"/>
              </a:tabLst>
            </a:pPr>
            <a:r>
              <a:rPr sz="1800" spc="-80" dirty="0">
                <a:solidFill>
                  <a:srgbClr val="454548"/>
                </a:solidFill>
                <a:latin typeface="Arial"/>
                <a:cs typeface="Arial"/>
              </a:rPr>
              <a:t>SVM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454548"/>
                </a:solidFill>
                <a:latin typeface="Arial"/>
                <a:cs typeface="Arial"/>
              </a:rPr>
              <a:t>=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Support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Vector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454548"/>
                </a:solidFill>
                <a:latin typeface="Arial"/>
                <a:cs typeface="Arial"/>
              </a:rPr>
              <a:t>Machine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70" dirty="0">
                <a:solidFill>
                  <a:srgbClr val="454548"/>
                </a:solidFill>
                <a:latin typeface="Arial"/>
                <a:cs typeface="Arial"/>
              </a:rPr>
              <a:t>=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Машина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опорных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векторов</a:t>
            </a:r>
            <a:endParaRPr sz="1800">
              <a:latin typeface="Arial"/>
              <a:cs typeface="Arial"/>
            </a:endParaRPr>
          </a:p>
          <a:p>
            <a:pPr marL="235585" marR="5080" indent="-223520">
              <a:lnSpc>
                <a:spcPct val="114599"/>
              </a:lnSpc>
              <a:buChar char="●"/>
              <a:tabLst>
                <a:tab pos="236220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Простой вариант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линейный,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но часто используются более сложные </a:t>
            </a:r>
            <a:r>
              <a:rPr sz="1800" spc="-4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варианты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использованием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454548"/>
                </a:solidFill>
                <a:latin typeface="Arial"/>
                <a:cs typeface="Arial"/>
              </a:rPr>
              <a:t>kernel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trick,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который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сути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производит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перевод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новое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пространство</a:t>
            </a:r>
            <a:endParaRPr sz="1800">
              <a:latin typeface="Arial"/>
              <a:cs typeface="Arial"/>
            </a:endParaRPr>
          </a:p>
          <a:p>
            <a:pPr marL="235585" marR="1365250" indent="-223520">
              <a:lnSpc>
                <a:spcPct val="115500"/>
              </a:lnSpc>
              <a:spcBef>
                <a:spcPts val="259"/>
              </a:spcBef>
              <a:buChar char="●"/>
              <a:tabLst>
                <a:tab pos="236220" algn="l"/>
              </a:tabLst>
            </a:pPr>
            <a:r>
              <a:rPr sz="1800" spc="-20" dirty="0">
                <a:solidFill>
                  <a:srgbClr val="454548"/>
                </a:solidFill>
                <a:latin typeface="Arial"/>
                <a:cs typeface="Arial"/>
              </a:rPr>
              <a:t>Идея: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различных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разделяющих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плоскостей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быть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много,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надо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выбрать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“лучшую”.</a:t>
            </a:r>
            <a:endParaRPr sz="1800">
              <a:latin typeface="Arial"/>
              <a:cs typeface="Arial"/>
            </a:endParaRPr>
          </a:p>
          <a:p>
            <a:pPr marL="235585" marR="2415540" indent="-223520">
              <a:lnSpc>
                <a:spcPct val="114599"/>
              </a:lnSpc>
              <a:spcBef>
                <a:spcPts val="1575"/>
              </a:spcBef>
              <a:buChar char="●"/>
              <a:tabLst>
                <a:tab pos="236220" algn="l"/>
              </a:tabLst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Алгоритм использует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предположение,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что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чем</a:t>
            </a:r>
            <a:r>
              <a:rPr sz="18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больше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расстояние</a:t>
            </a:r>
            <a:r>
              <a:rPr sz="18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между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разделяющей</a:t>
            </a:r>
            <a:endParaRPr sz="1800">
              <a:latin typeface="Arial"/>
              <a:cs typeface="Arial"/>
            </a:endParaRPr>
          </a:p>
          <a:p>
            <a:pPr marL="235585" marR="2318385">
              <a:lnSpc>
                <a:spcPct val="114599"/>
              </a:lnSpc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гиперплоскостью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ближними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18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ней</a:t>
            </a:r>
            <a:r>
              <a:rPr sz="18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объектами </a:t>
            </a:r>
            <a:r>
              <a:rPr sz="1800" spc="-48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классов,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тем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меньше будет средняя ошибка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классификатора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18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последующей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работе.</a:t>
            </a:r>
            <a:endParaRPr sz="1800">
              <a:latin typeface="Arial"/>
              <a:cs typeface="Arial"/>
            </a:endParaRPr>
          </a:p>
          <a:p>
            <a:pPr marL="235585" marR="1926589">
              <a:lnSpc>
                <a:spcPct val="114599"/>
              </a:lnSpc>
            </a:pP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Те самые ближайшие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к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границе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(разделяющей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8"/>
                </a:solidFill>
                <a:latin typeface="Arial"/>
                <a:cs typeface="Arial"/>
              </a:rPr>
              <a:t>гиперпроскости)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вектора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18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54548"/>
                </a:solidFill>
                <a:latin typeface="Arial"/>
                <a:cs typeface="Arial"/>
              </a:rPr>
              <a:t>называются</a:t>
            </a:r>
            <a:r>
              <a:rPr sz="18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454548"/>
                </a:solidFill>
                <a:latin typeface="Arial"/>
                <a:cs typeface="Arial"/>
              </a:rPr>
              <a:t>опорными.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9253" y="3330223"/>
            <a:ext cx="2857499" cy="28193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7894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Классификация:</a:t>
            </a:r>
            <a:r>
              <a:rPr sz="3300" spc="-125" dirty="0"/>
              <a:t> </a:t>
            </a:r>
            <a:r>
              <a:rPr sz="3300" spc="-5" dirty="0"/>
              <a:t>Деревья</a:t>
            </a:r>
            <a:r>
              <a:rPr sz="3300" spc="-120" dirty="0"/>
              <a:t> </a:t>
            </a:r>
            <a:r>
              <a:rPr sz="3300" spc="-5" dirty="0"/>
              <a:t>решений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24" y="1462201"/>
            <a:ext cx="7108190" cy="20580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Набор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узлов,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каждом из которых принимается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решение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одной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из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переменных,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куда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двигаться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дальше.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Arial"/>
              <a:cs typeface="Arial"/>
            </a:endParaRPr>
          </a:p>
          <a:p>
            <a:pPr marL="12700" marR="1160145">
              <a:lnSpc>
                <a:spcPts val="2630"/>
              </a:lnSpc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Удобны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интерпретации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(это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быть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требованием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алгоритму)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6954" y="2978081"/>
            <a:ext cx="3862793" cy="37874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024" y="559003"/>
            <a:ext cx="52597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latin typeface="Arial"/>
                <a:cs typeface="Arial"/>
              </a:rPr>
              <a:t>Классификация:</a:t>
            </a:r>
            <a:r>
              <a:rPr sz="3300" spc="-15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Ансамбли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021" y="1462201"/>
            <a:ext cx="7594600" cy="10579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Идея: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Использовать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много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простых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классификаторов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(например, </a:t>
            </a:r>
            <a:r>
              <a:rPr sz="2400" spc="85" dirty="0">
                <a:solidFill>
                  <a:srgbClr val="454548"/>
                </a:solidFill>
                <a:latin typeface="Arial"/>
                <a:cs typeface="Arial"/>
              </a:rPr>
              <a:t>50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просты</a:t>
            </a:r>
            <a:r>
              <a:rPr sz="2400" spc="-5" dirty="0">
                <a:solidFill>
                  <a:srgbClr val="5E7973"/>
                </a:solidFill>
                <a:latin typeface="Arial"/>
                <a:cs typeface="Arial"/>
              </a:rPr>
              <a:t>х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деревьев)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агрегировать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результат.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Пример: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54548"/>
                </a:solidFill>
                <a:latin typeface="Arial"/>
                <a:cs typeface="Arial"/>
              </a:rPr>
              <a:t>Random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Forest.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12" y="2762037"/>
            <a:ext cx="6019799" cy="39243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4051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Классификация:</a:t>
            </a:r>
            <a:r>
              <a:rPr sz="3300" spc="-150" dirty="0"/>
              <a:t> </a:t>
            </a:r>
            <a:r>
              <a:rPr sz="3300" spc="-5" dirty="0"/>
              <a:t>Нейросети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83947" y="1462201"/>
            <a:ext cx="7656830" cy="50393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7485" marR="1014730" indent="-185420">
              <a:lnSpc>
                <a:spcPts val="2630"/>
              </a:lnSpc>
              <a:spcBef>
                <a:spcPts val="395"/>
              </a:spcBef>
              <a:buChar char="•"/>
              <a:tabLst>
                <a:tab pos="198120" algn="l"/>
              </a:tabLst>
            </a:pP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настоящее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время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происходит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возрождение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нейросетей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под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новым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брендом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deep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54548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197485" marR="653415" indent="-185420">
              <a:lnSpc>
                <a:spcPct val="90200"/>
              </a:lnSpc>
              <a:spcBef>
                <a:spcPts val="254"/>
              </a:spcBef>
              <a:buChar char="•"/>
              <a:tabLst>
                <a:tab pos="1981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Иерархический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классификатор,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способный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самостоятельно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выделять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признаки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исходном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сигнале</a:t>
            </a:r>
            <a:endParaRPr sz="2400">
              <a:latin typeface="Arial"/>
              <a:cs typeface="Arial"/>
            </a:endParaRPr>
          </a:p>
          <a:p>
            <a:pPr marL="197485" marR="355600" indent="-185420">
              <a:lnSpc>
                <a:spcPts val="2570"/>
              </a:lnSpc>
              <a:spcBef>
                <a:spcPts val="370"/>
              </a:spcBef>
              <a:buChar char="•"/>
              <a:tabLst>
                <a:tab pos="1981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Очень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хорошо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работают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изображений,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видео,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звука.</a:t>
            </a:r>
            <a:endParaRPr sz="2400">
              <a:latin typeface="Arial"/>
              <a:cs typeface="Arial"/>
            </a:endParaRPr>
          </a:p>
          <a:p>
            <a:pPr marL="197485" indent="-185420">
              <a:lnSpc>
                <a:spcPts val="2855"/>
              </a:lnSpc>
              <a:buChar char="•"/>
              <a:tabLst>
                <a:tab pos="1981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Хорошо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работают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текстов.</a:t>
            </a:r>
            <a:endParaRPr sz="2400">
              <a:latin typeface="Arial"/>
              <a:cs typeface="Arial"/>
            </a:endParaRPr>
          </a:p>
          <a:p>
            <a:pPr marL="197485" marR="1099820" indent="-185420">
              <a:lnSpc>
                <a:spcPct val="90200"/>
              </a:lnSpc>
              <a:spcBef>
                <a:spcPts val="265"/>
              </a:spcBef>
              <a:buChar char="•"/>
              <a:tabLst>
                <a:tab pos="198120" algn="l"/>
              </a:tabLst>
            </a:pP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ближайшем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будущем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ожидается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массовое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применение для анализа временных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рядов,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сигналов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датчиков.</a:t>
            </a:r>
            <a:endParaRPr sz="2400">
              <a:latin typeface="Arial"/>
              <a:cs typeface="Arial"/>
            </a:endParaRPr>
          </a:p>
          <a:p>
            <a:pPr marL="197485" marR="5080" indent="-185420">
              <a:lnSpc>
                <a:spcPts val="2620"/>
              </a:lnSpc>
              <a:spcBef>
                <a:spcPts val="1625"/>
              </a:spcBef>
              <a:buChar char="•"/>
              <a:tabLst>
                <a:tab pos="1981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Как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правило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обучения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нейросетей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используется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так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называемый метод обратного распространения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ошибки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(back-propagation).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024" y="559003"/>
            <a:ext cx="54051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latin typeface="Arial"/>
                <a:cs typeface="Arial"/>
              </a:rPr>
              <a:t>Классификация:</a:t>
            </a:r>
            <a:r>
              <a:rPr sz="3300" spc="-15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Нейросети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015" y="1497761"/>
            <a:ext cx="6729095" cy="7175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ts val="2570"/>
              </a:lnSpc>
              <a:spcBef>
                <a:spcPts val="440"/>
              </a:spcBef>
            </a:pP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Нейросети: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базовый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элемент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365" dirty="0">
                <a:solidFill>
                  <a:srgbClr val="454548"/>
                </a:solidFill>
                <a:latin typeface="Arial"/>
                <a:cs typeface="Arial"/>
              </a:rPr>
              <a:t>--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искусственный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нейрон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(отдалённое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подобие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биологического).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6400" y="2376870"/>
            <a:ext cx="8703310" cy="3423920"/>
            <a:chOff x="326400" y="2376870"/>
            <a:chExt cx="8703310" cy="3423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2186" y="2376870"/>
              <a:ext cx="3497153" cy="1605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400" y="2759222"/>
              <a:ext cx="6402057" cy="3040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024" y="559003"/>
            <a:ext cx="54051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latin typeface="Arial"/>
                <a:cs typeface="Arial"/>
              </a:rPr>
              <a:t>Классификация:</a:t>
            </a:r>
            <a:r>
              <a:rPr sz="3300" spc="-15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Нейросети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013" y="1497761"/>
            <a:ext cx="7418070" cy="105092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8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Отдельный нейрон математически полностью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аналогичен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логистической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регрессии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54548"/>
                </a:solidFill>
                <a:latin typeface="Arial"/>
                <a:cs typeface="Arial"/>
              </a:rPr>
              <a:t>(в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случае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если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используется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функция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активации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сигмоида)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000" y="2933085"/>
            <a:ext cx="5714998" cy="27146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6897" y="4290844"/>
            <a:ext cx="2081694" cy="9038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024" y="559003"/>
            <a:ext cx="54051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latin typeface="Arial"/>
                <a:cs typeface="Arial"/>
              </a:rPr>
              <a:t>Классификация:</a:t>
            </a:r>
            <a:r>
              <a:rPr sz="3300" spc="-15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Нейросети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024" y="1497761"/>
            <a:ext cx="7295515" cy="7175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ts val="2570"/>
              </a:lnSpc>
              <a:spcBef>
                <a:spcPts val="440"/>
              </a:spcBef>
            </a:pP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Пример: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нейросеть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одним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скрытым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слоем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(hidden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54548"/>
                </a:solidFill>
                <a:latin typeface="Arial"/>
                <a:cs typeface="Arial"/>
              </a:rPr>
              <a:t>layer):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275" y="2013445"/>
            <a:ext cx="6459448" cy="484455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4051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Классификация:</a:t>
            </a:r>
            <a:r>
              <a:rPr sz="3300" spc="-150" dirty="0"/>
              <a:t> </a:t>
            </a:r>
            <a:r>
              <a:rPr sz="3300" spc="-5" dirty="0"/>
              <a:t>Нейросети</a:t>
            </a:r>
            <a:endParaRPr sz="33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149860" indent="-635">
              <a:lnSpc>
                <a:spcPts val="2570"/>
              </a:lnSpc>
              <a:spcBef>
                <a:spcPts val="440"/>
              </a:spcBef>
            </a:pPr>
            <a:r>
              <a:rPr spc="-5" dirty="0"/>
              <a:t>Наличие более одного скрытого </a:t>
            </a:r>
            <a:r>
              <a:rPr dirty="0"/>
              <a:t>слоя </a:t>
            </a:r>
            <a:r>
              <a:rPr spc="-5" dirty="0"/>
              <a:t>даёт </a:t>
            </a:r>
            <a:r>
              <a:rPr dirty="0"/>
              <a:t> </a:t>
            </a:r>
            <a:r>
              <a:rPr spc="-5" dirty="0"/>
              <a:t>возможность</a:t>
            </a:r>
            <a:r>
              <a:rPr spc="-75" dirty="0"/>
              <a:t> </a:t>
            </a:r>
            <a:r>
              <a:rPr spc="-5" dirty="0"/>
              <a:t>строить</a:t>
            </a:r>
            <a:r>
              <a:rPr spc="-80" dirty="0"/>
              <a:t> </a:t>
            </a:r>
            <a:r>
              <a:rPr spc="-5" dirty="0"/>
              <a:t>иерархические</a:t>
            </a:r>
            <a:r>
              <a:rPr spc="-75" dirty="0"/>
              <a:t> </a:t>
            </a:r>
            <a:r>
              <a:rPr spc="-15" dirty="0"/>
              <a:t>представления.</a:t>
            </a:r>
          </a:p>
          <a:p>
            <a:pPr marL="12700" marR="5080">
              <a:lnSpc>
                <a:spcPts val="2630"/>
              </a:lnSpc>
              <a:spcBef>
                <a:spcPts val="1585"/>
              </a:spcBef>
            </a:pPr>
            <a:r>
              <a:rPr spc="-20" dirty="0"/>
              <a:t>Пример: </a:t>
            </a:r>
            <a:r>
              <a:rPr spc="-5" dirty="0"/>
              <a:t>нейросеть </a:t>
            </a:r>
            <a:r>
              <a:rPr dirty="0"/>
              <a:t>с </a:t>
            </a:r>
            <a:r>
              <a:rPr spc="-5" dirty="0"/>
              <a:t>двумя скрытыми слоями </a:t>
            </a:r>
            <a:r>
              <a:rPr dirty="0"/>
              <a:t> </a:t>
            </a:r>
            <a:r>
              <a:rPr spc="-10" dirty="0"/>
              <a:t>(современные</a:t>
            </a:r>
            <a:r>
              <a:rPr spc="-85" dirty="0"/>
              <a:t> </a:t>
            </a:r>
            <a:r>
              <a:rPr spc="-5" dirty="0"/>
              <a:t>нейросети</a:t>
            </a:r>
            <a:r>
              <a:rPr spc="-85" dirty="0"/>
              <a:t> </a:t>
            </a:r>
            <a:r>
              <a:rPr spc="-5" dirty="0"/>
              <a:t>для</a:t>
            </a:r>
            <a:r>
              <a:rPr spc="-90" dirty="0"/>
              <a:t> </a:t>
            </a:r>
            <a:r>
              <a:rPr spc="-5" dirty="0"/>
              <a:t>обработки</a:t>
            </a:r>
            <a:r>
              <a:rPr spc="-80" dirty="0"/>
              <a:t> </a:t>
            </a:r>
            <a:r>
              <a:rPr spc="-5" dirty="0"/>
              <a:t>изображений </a:t>
            </a:r>
            <a:r>
              <a:rPr spc="-650" dirty="0"/>
              <a:t> </a:t>
            </a:r>
            <a:r>
              <a:rPr spc="-5" dirty="0"/>
              <a:t>уже</a:t>
            </a:r>
            <a:r>
              <a:rPr spc="-85" dirty="0"/>
              <a:t> </a:t>
            </a:r>
            <a:r>
              <a:rPr spc="-5" dirty="0"/>
              <a:t>могут</a:t>
            </a:r>
            <a:r>
              <a:rPr spc="-75" dirty="0"/>
              <a:t> </a:t>
            </a:r>
            <a:r>
              <a:rPr spc="-5" dirty="0"/>
              <a:t>иметь</a:t>
            </a:r>
            <a:r>
              <a:rPr spc="-80" dirty="0"/>
              <a:t> </a:t>
            </a:r>
            <a:r>
              <a:rPr dirty="0"/>
              <a:t>сотни</a:t>
            </a:r>
            <a:r>
              <a:rPr spc="-85" dirty="0"/>
              <a:t> </a:t>
            </a:r>
            <a:r>
              <a:rPr spc="-20" dirty="0"/>
              <a:t>слоёв):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2295" y="3790334"/>
            <a:ext cx="3860530" cy="295439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0900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Классификация:</a:t>
            </a:r>
            <a:r>
              <a:rPr sz="3300" spc="-145" dirty="0"/>
              <a:t> </a:t>
            </a:r>
            <a:r>
              <a:rPr sz="3300" spc="-70" dirty="0"/>
              <a:t>kNN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726" y="2974524"/>
            <a:ext cx="3690688" cy="38288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5014" y="1462201"/>
            <a:ext cx="7520305" cy="276288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sz="2400" spc="-170" dirty="0">
                <a:solidFill>
                  <a:srgbClr val="454548"/>
                </a:solidFill>
                <a:latin typeface="Arial"/>
                <a:cs typeface="Arial"/>
              </a:rPr>
              <a:t>K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ближайши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х</a:t>
            </a:r>
            <a:r>
              <a:rPr sz="24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соседей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54548"/>
                </a:solidFill>
                <a:latin typeface="Arial"/>
                <a:cs typeface="Arial"/>
              </a:rPr>
              <a:t>(k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54548"/>
                </a:solidFill>
                <a:latin typeface="Arial"/>
                <a:cs typeface="Arial"/>
              </a:rPr>
              <a:t>nearest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54548"/>
                </a:solidFill>
                <a:latin typeface="Arial"/>
                <a:cs typeface="Arial"/>
              </a:rPr>
              <a:t>neighbors).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утать  с </a:t>
            </a:r>
            <a:r>
              <a:rPr sz="2400" spc="-45" dirty="0">
                <a:solidFill>
                  <a:srgbClr val="454548"/>
                </a:solidFill>
                <a:latin typeface="Arial"/>
                <a:cs typeface="Arial"/>
              </a:rPr>
              <a:t>NN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(нейросети).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Простой классификатор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сильно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нелинейной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границей.</a:t>
            </a:r>
            <a:endParaRPr sz="2400">
              <a:latin typeface="Arial"/>
              <a:cs typeface="Arial"/>
            </a:endParaRPr>
          </a:p>
          <a:p>
            <a:pPr marL="12700" marR="2698115">
              <a:lnSpc>
                <a:spcPct val="91000"/>
              </a:lnSpc>
              <a:spcBef>
                <a:spcPts val="27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Требует</a:t>
            </a:r>
            <a:r>
              <a:rPr sz="2400" spc="-1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запоминания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обучающих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примеров,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а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сама классификация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происходит по </a:t>
            </a:r>
            <a:r>
              <a:rPr sz="2400" spc="5" dirty="0">
                <a:solidFill>
                  <a:srgbClr val="454548"/>
                </a:solidFill>
                <a:latin typeface="Arial"/>
                <a:cs typeface="Arial"/>
              </a:rPr>
              <a:t>“голосованию” </a:t>
            </a:r>
            <a:r>
              <a:rPr sz="2400" spc="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среди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54548"/>
                </a:solidFill>
                <a:latin typeface="Arial"/>
                <a:cs typeface="Arial"/>
              </a:rPr>
              <a:t>K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соседей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новог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ъе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та 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ещё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известного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класса.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265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Классы</a:t>
            </a:r>
            <a:r>
              <a:rPr sz="3300" spc="-135" dirty="0"/>
              <a:t> </a:t>
            </a:r>
            <a:r>
              <a:rPr sz="3300" spc="-5" dirty="0"/>
              <a:t>моделей</a:t>
            </a:r>
            <a:r>
              <a:rPr sz="3300" spc="-135" dirty="0"/>
              <a:t> </a:t>
            </a:r>
            <a:r>
              <a:rPr sz="3300" dirty="0"/>
              <a:t>в</a:t>
            </a:r>
            <a:r>
              <a:rPr sz="3300" spc="-135" dirty="0"/>
              <a:t> </a:t>
            </a:r>
            <a:r>
              <a:rPr sz="3300" spc="-100" dirty="0"/>
              <a:t>ML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5826" y="1322247"/>
            <a:ext cx="7238365" cy="50736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latin typeface="Arial"/>
                <a:cs typeface="Arial"/>
              </a:rPr>
              <a:t>Обучение</a:t>
            </a:r>
            <a:r>
              <a:rPr sz="2200" b="1" spc="-7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с</a:t>
            </a:r>
            <a:r>
              <a:rPr sz="2200" b="1" spc="-8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учителем</a:t>
            </a:r>
            <a:r>
              <a:rPr sz="2200" b="1" spc="-80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(supervised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Классификация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Регрессия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Ранжирование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без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(unsupervised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Кластеризация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Уменьшение</a:t>
            </a:r>
            <a:r>
              <a:rPr sz="2200" spc="-11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частичным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привлечением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1335"/>
              </a:spcBef>
            </a:pPr>
            <a:r>
              <a:rPr sz="2200" spc="-10" dirty="0">
                <a:solidFill>
                  <a:srgbClr val="B6B6B6"/>
                </a:solidFill>
                <a:latin typeface="Arial"/>
                <a:cs typeface="Arial"/>
              </a:rPr>
              <a:t>(semi-supervised</a:t>
            </a:r>
            <a:r>
              <a:rPr sz="2200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подкреплением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(reinforcement</a:t>
            </a:r>
            <a:r>
              <a:rPr sz="2200" spc="-8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65011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470" dirty="0"/>
              <a:t>1.</a:t>
            </a:r>
            <a:r>
              <a:rPr sz="3300" spc="-110" dirty="0"/>
              <a:t> </a:t>
            </a:r>
            <a:r>
              <a:rPr sz="3300" spc="-5" dirty="0"/>
              <a:t>Представлени</a:t>
            </a:r>
            <a:r>
              <a:rPr sz="3300" dirty="0"/>
              <a:t>е</a:t>
            </a:r>
            <a:r>
              <a:rPr sz="3300" spc="-100" dirty="0"/>
              <a:t> </a:t>
            </a:r>
            <a:r>
              <a:rPr sz="3300" spc="-65" dirty="0"/>
              <a:t>(Representation)</a:t>
            </a:r>
            <a:endParaRPr sz="33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1759" rIns="0" bIns="0" rtlCol="0">
            <a:spAutoFit/>
          </a:bodyPr>
          <a:lstStyle/>
          <a:p>
            <a:pPr marR="5080" indent="-635">
              <a:lnSpc>
                <a:spcPct val="89900"/>
              </a:lnSpc>
              <a:spcBef>
                <a:spcPts val="459"/>
              </a:spcBef>
            </a:pPr>
            <a:r>
              <a:rPr sz="3000" spc="-5" dirty="0">
                <a:solidFill>
                  <a:srgbClr val="5E7973"/>
                </a:solidFill>
              </a:rPr>
              <a:t>Что собой представляет </a:t>
            </a:r>
            <a:r>
              <a:rPr sz="3000" spc="-20" dirty="0">
                <a:solidFill>
                  <a:srgbClr val="5E7973"/>
                </a:solidFill>
              </a:rPr>
              <a:t>модель, </a:t>
            </a:r>
            <a:r>
              <a:rPr sz="3000" spc="-5" dirty="0">
                <a:solidFill>
                  <a:srgbClr val="5E7973"/>
                </a:solidFill>
              </a:rPr>
              <a:t>какие </a:t>
            </a:r>
            <a:r>
              <a:rPr sz="3000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классы</a:t>
            </a:r>
            <a:r>
              <a:rPr sz="3000" spc="-100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задач</a:t>
            </a:r>
            <a:r>
              <a:rPr sz="3000" spc="-100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она</a:t>
            </a:r>
            <a:r>
              <a:rPr sz="3000" spc="-105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способна</a:t>
            </a:r>
            <a:r>
              <a:rPr sz="3000" spc="-90" dirty="0">
                <a:solidFill>
                  <a:srgbClr val="5E7973"/>
                </a:solidFill>
              </a:rPr>
              <a:t> </a:t>
            </a:r>
            <a:r>
              <a:rPr sz="3000" spc="-35" dirty="0">
                <a:solidFill>
                  <a:srgbClr val="5E7973"/>
                </a:solidFill>
              </a:rPr>
              <a:t>(и</a:t>
            </a:r>
            <a:r>
              <a:rPr sz="3000" spc="-105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не</a:t>
            </a:r>
            <a:r>
              <a:rPr sz="3000" spc="-105" dirty="0">
                <a:solidFill>
                  <a:srgbClr val="5E7973"/>
                </a:solidFill>
              </a:rPr>
              <a:t> </a:t>
            </a:r>
            <a:r>
              <a:rPr sz="3000" spc="-15" dirty="0">
                <a:solidFill>
                  <a:srgbClr val="5E7973"/>
                </a:solidFill>
              </a:rPr>
              <a:t>способна) </a:t>
            </a:r>
            <a:r>
              <a:rPr sz="3000" spc="-815" dirty="0">
                <a:solidFill>
                  <a:srgbClr val="5E7973"/>
                </a:solidFill>
              </a:rPr>
              <a:t> </a:t>
            </a:r>
            <a:r>
              <a:rPr sz="3000" spc="-25" dirty="0">
                <a:solidFill>
                  <a:srgbClr val="5E7973"/>
                </a:solidFill>
              </a:rPr>
              <a:t>решать.</a:t>
            </a:r>
            <a:endParaRPr sz="3000"/>
          </a:p>
          <a:p>
            <a:pPr marR="184785">
              <a:lnSpc>
                <a:spcPts val="3229"/>
              </a:lnSpc>
              <a:spcBef>
                <a:spcPts val="1695"/>
              </a:spcBef>
            </a:pPr>
            <a:r>
              <a:rPr sz="3000" i="1" spc="-20" dirty="0">
                <a:solidFill>
                  <a:srgbClr val="5E7973"/>
                </a:solidFill>
                <a:latin typeface="Arial"/>
                <a:cs typeface="Arial"/>
              </a:rPr>
              <a:t>Примеры:</a:t>
            </a:r>
            <a:r>
              <a:rPr sz="3000" i="1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разделяющая</a:t>
            </a:r>
            <a:r>
              <a:rPr sz="3000" i="1" spc="-9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15" dirty="0">
                <a:solidFill>
                  <a:srgbClr val="5E7973"/>
                </a:solidFill>
                <a:latin typeface="Arial"/>
                <a:cs typeface="Arial"/>
              </a:rPr>
              <a:t>гиперплоскость, </a:t>
            </a:r>
            <a:r>
              <a:rPr sz="3000" i="1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деревья</a:t>
            </a:r>
            <a:r>
              <a:rPr sz="3000" i="1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20" dirty="0">
                <a:solidFill>
                  <a:srgbClr val="5E7973"/>
                </a:solidFill>
                <a:latin typeface="Arial"/>
                <a:cs typeface="Arial"/>
              </a:rPr>
              <a:t>решений,</a:t>
            </a:r>
            <a:r>
              <a:rPr sz="3000" i="1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20" dirty="0">
                <a:solidFill>
                  <a:srgbClr val="5E7973"/>
                </a:solidFill>
                <a:latin typeface="Arial"/>
                <a:cs typeface="Arial"/>
              </a:rPr>
              <a:t>нейросети.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20358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Регресси</a:t>
            </a:r>
            <a:r>
              <a:rPr sz="3300" dirty="0"/>
              <a:t>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13" y="1408861"/>
            <a:ext cx="7383780" cy="341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2235">
              <a:lnSpc>
                <a:spcPct val="114599"/>
              </a:lnSpc>
              <a:spcBef>
                <a:spcPts val="10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Есть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обучающая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выборка,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которой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представлены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объекты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виде их признакового описания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(вектор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признаков)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значения целевой переменной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(непрерывной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отличие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от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классификации).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Arial"/>
              <a:cs typeface="Arial"/>
            </a:endParaRPr>
          </a:p>
          <a:p>
            <a:pPr marL="12700" marR="5080">
              <a:lnSpc>
                <a:spcPct val="114900"/>
              </a:lnSpc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Надо найти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алгоритм,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который для каждого нового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объекта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(его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признакового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описания)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спрогнозирует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значение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целевой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переменной.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024" y="559003"/>
            <a:ext cx="20358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Arial"/>
                <a:cs typeface="Arial"/>
              </a:rPr>
              <a:t>Регресси</a:t>
            </a:r>
            <a:r>
              <a:rPr sz="3300" dirty="0">
                <a:latin typeface="Arial"/>
                <a:cs typeface="Arial"/>
              </a:rPr>
              <a:t>я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020" y="1441881"/>
            <a:ext cx="7426325" cy="1287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1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Геометрически определяет прямую </a:t>
            </a:r>
            <a:r>
              <a:rPr sz="2400" spc="-30" dirty="0">
                <a:solidFill>
                  <a:srgbClr val="454548"/>
                </a:solidFill>
                <a:latin typeface="Arial"/>
                <a:cs typeface="Arial"/>
              </a:rPr>
              <a:t>(в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случае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линейной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регрессии),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наиболее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близко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проходящую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всем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точкам.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4444" y="2525107"/>
            <a:ext cx="4908073" cy="422201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0640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Регрессия:</a:t>
            </a:r>
            <a:r>
              <a:rPr sz="3300" spc="-195" dirty="0"/>
              <a:t> </a:t>
            </a:r>
            <a:r>
              <a:rPr sz="3300" spc="-5" dirty="0"/>
              <a:t>Примеры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12517" y="1275511"/>
            <a:ext cx="7724775" cy="334010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57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Прогнозирование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уровня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экспрессии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гена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147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цены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дома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его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характеристикам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147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спроса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товар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ближайший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месяц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147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уровня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воды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водохранилище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147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Предсказание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температуры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воздуха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1470"/>
              </a:spcBef>
              <a:buChar char="●"/>
              <a:tabLst>
                <a:tab pos="269240" algn="l"/>
              </a:tabLst>
            </a:pPr>
            <a:r>
              <a:rPr sz="2400" spc="-930" dirty="0">
                <a:solidFill>
                  <a:srgbClr val="454548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6692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Регрессия:</a:t>
            </a:r>
            <a:r>
              <a:rPr sz="3300" spc="-155" dirty="0"/>
              <a:t> </a:t>
            </a:r>
            <a:r>
              <a:rPr sz="3300" spc="-5" dirty="0"/>
              <a:t>Важные</a:t>
            </a:r>
            <a:r>
              <a:rPr sz="3300" spc="-140" dirty="0"/>
              <a:t> </a:t>
            </a:r>
            <a:r>
              <a:rPr sz="3300" spc="-5" dirty="0"/>
              <a:t>моменты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12525" y="1408861"/>
            <a:ext cx="7555230" cy="433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895350" indent="-256540">
              <a:lnSpc>
                <a:spcPct val="114599"/>
              </a:lnSpc>
              <a:spcBef>
                <a:spcPts val="10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Регресси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я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05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эт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мето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д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чени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я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телем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. 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Требуется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размеченная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выборка</a:t>
            </a:r>
            <a:endParaRPr sz="2400">
              <a:latin typeface="Arial"/>
              <a:cs typeface="Arial"/>
            </a:endParaRPr>
          </a:p>
          <a:p>
            <a:pPr marL="268605" marR="1829435" indent="-256540">
              <a:lnSpc>
                <a:spcPct val="113900"/>
              </a:lnSpc>
              <a:spcBef>
                <a:spcPts val="34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Целевое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значение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быть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любым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действительным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числом</a:t>
            </a:r>
            <a:endParaRPr sz="2400">
              <a:latin typeface="Arial"/>
              <a:cs typeface="Arial"/>
            </a:endParaRPr>
          </a:p>
          <a:p>
            <a:pPr marL="268605" marR="5080" indent="-256540">
              <a:lnSpc>
                <a:spcPct val="114399"/>
              </a:lnSpc>
              <a:spcBef>
                <a:spcPts val="32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Аналогично классификации есть линейные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нелинейные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модели.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Нелинейную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регрессию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часто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можно получить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помощью генерации новых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признаков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из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старых.</a:t>
            </a:r>
            <a:endParaRPr sz="2400">
              <a:latin typeface="Arial"/>
              <a:cs typeface="Arial"/>
            </a:endParaRPr>
          </a:p>
          <a:p>
            <a:pPr marL="268605" marR="508634" indent="-256540">
              <a:lnSpc>
                <a:spcPct val="113900"/>
              </a:lnSpc>
              <a:spcBef>
                <a:spcPts val="34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быть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чувствительна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выбросам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(но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есть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методы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борьбы)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37947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Регрессия:</a:t>
            </a:r>
            <a:r>
              <a:rPr sz="3300" spc="-195" dirty="0"/>
              <a:t> </a:t>
            </a:r>
            <a:r>
              <a:rPr sz="3300" dirty="0"/>
              <a:t>Методы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12525" y="1462201"/>
            <a:ext cx="7380605" cy="275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Линейная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регрессия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54548"/>
                </a:solidFill>
                <a:latin typeface="Arial"/>
                <a:cs typeface="Arial"/>
              </a:rPr>
              <a:t>(в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том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числе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множественная)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1789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Регрессионные</a:t>
            </a:r>
            <a:r>
              <a:rPr sz="2400" spc="-1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деревья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177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Регрессия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через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SVM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177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Нейросети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1770"/>
              </a:spcBef>
              <a:buChar char="●"/>
              <a:tabLst>
                <a:tab pos="269240" algn="l"/>
              </a:tabLst>
            </a:pP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024" y="559003"/>
            <a:ext cx="62077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latin typeface="Arial"/>
                <a:cs typeface="Arial"/>
              </a:rPr>
              <a:t>Регрессия:</a:t>
            </a:r>
            <a:r>
              <a:rPr sz="3300" spc="-15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Линейная</a:t>
            </a:r>
            <a:r>
              <a:rPr sz="3300" spc="-14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регрессия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016" y="1282230"/>
            <a:ext cx="7721600" cy="10579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Простой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алгоритм.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Вписать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линию,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которая </a:t>
            </a:r>
            <a:r>
              <a:rPr sz="2400" spc="15" dirty="0">
                <a:solidFill>
                  <a:srgbClr val="454548"/>
                </a:solidFill>
                <a:latin typeface="Arial"/>
                <a:cs typeface="Arial"/>
              </a:rPr>
              <a:t>“лучшим” </a:t>
            </a:r>
            <a:r>
              <a:rPr sz="2400" spc="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образом проходит через облако точек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(наших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примеров).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Решение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методом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наименьших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квадратов.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293" y="2964476"/>
            <a:ext cx="5181751" cy="373468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71258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Регрессия:</a:t>
            </a:r>
            <a:r>
              <a:rPr sz="3300" spc="-150" dirty="0"/>
              <a:t> </a:t>
            </a:r>
            <a:r>
              <a:rPr sz="3300" spc="-5" dirty="0"/>
              <a:t>Нелинейная</a:t>
            </a:r>
            <a:r>
              <a:rPr sz="3300" spc="-140" dirty="0"/>
              <a:t> </a:t>
            </a:r>
            <a:r>
              <a:rPr sz="3300" spc="-5" dirty="0"/>
              <a:t>регрессия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0535" y="1734516"/>
            <a:ext cx="4204388" cy="45682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0470" y="1408861"/>
            <a:ext cx="3790950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Можно получить не меняя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математический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аппарат,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добавив</a:t>
            </a:r>
            <a:r>
              <a:rPr sz="2400" spc="-14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сгенерированные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признаки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(например,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 полиномиальные).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024" y="559003"/>
            <a:ext cx="671258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latin typeface="Arial"/>
                <a:cs typeface="Arial"/>
              </a:rPr>
              <a:t>Регрессия:</a:t>
            </a:r>
            <a:r>
              <a:rPr sz="3300" spc="-15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Нелинейная</a:t>
            </a:r>
            <a:r>
              <a:rPr sz="3300" spc="-14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регрессия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024" y="1462201"/>
            <a:ext cx="6538595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Важно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переусердствовать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добавлении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нелинейных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признаков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402" y="2546015"/>
            <a:ext cx="8929810" cy="350940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2445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Регрессия:</a:t>
            </a:r>
            <a:r>
              <a:rPr sz="3300" spc="-140" dirty="0"/>
              <a:t> </a:t>
            </a:r>
            <a:r>
              <a:rPr sz="3300" spc="-5" dirty="0"/>
              <a:t>Деревья</a:t>
            </a:r>
            <a:r>
              <a:rPr sz="3300" spc="-135" dirty="0"/>
              <a:t> </a:t>
            </a:r>
            <a:r>
              <a:rPr sz="3300" dirty="0"/>
              <a:t>и</a:t>
            </a:r>
            <a:r>
              <a:rPr sz="3300" spc="-140" dirty="0"/>
              <a:t> </a:t>
            </a:r>
            <a:r>
              <a:rPr sz="3300" spc="-5" dirty="0"/>
              <a:t>ансамбли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252" y="1628165"/>
            <a:ext cx="7047316" cy="48665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265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Классы</a:t>
            </a:r>
            <a:r>
              <a:rPr sz="3300" spc="-135" dirty="0"/>
              <a:t> </a:t>
            </a:r>
            <a:r>
              <a:rPr sz="3300" spc="-5" dirty="0"/>
              <a:t>моделей</a:t>
            </a:r>
            <a:r>
              <a:rPr sz="3300" spc="-135" dirty="0"/>
              <a:t> </a:t>
            </a:r>
            <a:r>
              <a:rPr sz="3300" dirty="0"/>
              <a:t>в</a:t>
            </a:r>
            <a:r>
              <a:rPr sz="3300" spc="-135" dirty="0"/>
              <a:t> </a:t>
            </a:r>
            <a:r>
              <a:rPr sz="3300" spc="-100" dirty="0"/>
              <a:t>ML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5826" y="1322247"/>
            <a:ext cx="7238365" cy="50736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latin typeface="Arial"/>
                <a:cs typeface="Arial"/>
              </a:rPr>
              <a:t>Обучение</a:t>
            </a:r>
            <a:r>
              <a:rPr sz="2200" b="1" spc="-7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с</a:t>
            </a:r>
            <a:r>
              <a:rPr sz="2200" b="1" spc="-8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учителем</a:t>
            </a:r>
            <a:r>
              <a:rPr sz="2200" b="1" spc="-80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(supervised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Классификация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Регрессия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latin typeface="Arial"/>
                <a:cs typeface="Arial"/>
              </a:rPr>
              <a:t>Ранжирование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без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(unsupervised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Кластеризация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Уменьшение</a:t>
            </a:r>
            <a:r>
              <a:rPr sz="2200" spc="-11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частичным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привлечением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1335"/>
              </a:spcBef>
            </a:pPr>
            <a:r>
              <a:rPr sz="2200" spc="-10" dirty="0">
                <a:solidFill>
                  <a:srgbClr val="B6B6B6"/>
                </a:solidFill>
                <a:latin typeface="Arial"/>
                <a:cs typeface="Arial"/>
              </a:rPr>
              <a:t>(semi-supervised</a:t>
            </a:r>
            <a:r>
              <a:rPr sz="2200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подкреплением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(reinforcement</a:t>
            </a:r>
            <a:r>
              <a:rPr sz="2200" spc="-8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65011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470" dirty="0"/>
              <a:t>1.</a:t>
            </a:r>
            <a:r>
              <a:rPr sz="3300" spc="-110" dirty="0"/>
              <a:t> </a:t>
            </a:r>
            <a:r>
              <a:rPr sz="3300" spc="-5" dirty="0"/>
              <a:t>Представлени</a:t>
            </a:r>
            <a:r>
              <a:rPr sz="3300" dirty="0"/>
              <a:t>е</a:t>
            </a:r>
            <a:r>
              <a:rPr sz="3300" spc="-100" dirty="0"/>
              <a:t> </a:t>
            </a:r>
            <a:r>
              <a:rPr sz="3300" spc="-65" dirty="0"/>
              <a:t>(Representation)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69" y="1665541"/>
            <a:ext cx="7552055" cy="171450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465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Отдельный вопрос здесь </a:t>
            </a:r>
            <a:r>
              <a:rPr sz="3000" spc="-40" dirty="0">
                <a:solidFill>
                  <a:srgbClr val="5E7973"/>
                </a:solidFill>
                <a:latin typeface="Arial"/>
                <a:cs typeface="Arial"/>
              </a:rPr>
              <a:t>же,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это как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именно представляются данные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(включая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этап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выделения</a:t>
            </a:r>
            <a:r>
              <a:rPr sz="3000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нужных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5E7973"/>
                </a:solidFill>
                <a:latin typeface="Arial"/>
                <a:cs typeface="Arial"/>
              </a:rPr>
              <a:t>признаков,</a:t>
            </a:r>
            <a:r>
              <a:rPr sz="3000" spc="-12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30" dirty="0">
                <a:solidFill>
                  <a:srgbClr val="5E7973"/>
                </a:solidFill>
                <a:latin typeface="Arial"/>
                <a:cs typeface="Arial"/>
              </a:rPr>
              <a:t>feature </a:t>
            </a:r>
            <a:r>
              <a:rPr sz="3000" spc="-81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extraction/engineering).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29025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Ранжировани</a:t>
            </a:r>
            <a:r>
              <a:rPr sz="3300" dirty="0"/>
              <a:t>е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16" y="1462201"/>
            <a:ext cx="7704455" cy="20961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302895" algn="just">
              <a:lnSpc>
                <a:spcPts val="2630"/>
              </a:lnSpc>
              <a:spcBef>
                <a:spcPts val="395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Даны списки объектов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частичные порядки на этих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списках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(например,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известно,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какой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элемент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идёт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за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каким).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2700" marR="5080" indent="-635">
              <a:lnSpc>
                <a:spcPts val="2600"/>
              </a:lnSpc>
            </a:pP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Задача: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построить ранжирующую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модель,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обобщающую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способ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ранжирования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новые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данные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265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Классы</a:t>
            </a:r>
            <a:r>
              <a:rPr sz="3300" spc="-135" dirty="0"/>
              <a:t> </a:t>
            </a:r>
            <a:r>
              <a:rPr sz="3300" spc="-5" dirty="0"/>
              <a:t>моделей</a:t>
            </a:r>
            <a:r>
              <a:rPr sz="3300" spc="-135" dirty="0"/>
              <a:t> </a:t>
            </a:r>
            <a:r>
              <a:rPr sz="3300" dirty="0"/>
              <a:t>в</a:t>
            </a:r>
            <a:r>
              <a:rPr sz="3300" spc="-135" dirty="0"/>
              <a:t> </a:t>
            </a:r>
            <a:r>
              <a:rPr sz="3300" spc="-100" dirty="0"/>
              <a:t>ML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5832" y="1322247"/>
            <a:ext cx="7238365" cy="50736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Классификация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Регрессия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Ранжирование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Обучение</a:t>
            </a:r>
            <a:r>
              <a:rPr sz="2200" b="1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без</a:t>
            </a:r>
            <a:r>
              <a:rPr sz="2200" b="1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учителя</a:t>
            </a:r>
            <a:r>
              <a:rPr sz="2200" b="1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595959"/>
                </a:solidFill>
                <a:latin typeface="Arial"/>
                <a:cs typeface="Arial"/>
              </a:rPr>
              <a:t>(unsupervised</a:t>
            </a:r>
            <a:r>
              <a:rPr sz="22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595959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Кластеризация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Уменьшение</a:t>
            </a:r>
            <a:r>
              <a:rPr sz="2200" spc="-1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частичным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привлечением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1335"/>
              </a:spcBef>
            </a:pPr>
            <a:r>
              <a:rPr sz="2200" spc="-10" dirty="0">
                <a:solidFill>
                  <a:srgbClr val="B6B6B6"/>
                </a:solidFill>
                <a:latin typeface="Arial"/>
                <a:cs typeface="Arial"/>
              </a:rPr>
              <a:t>(semi-supervised</a:t>
            </a:r>
            <a:r>
              <a:rPr sz="2200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подкреплением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(reinforcement</a:t>
            </a:r>
            <a:r>
              <a:rPr sz="2200" spc="-8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3795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Обучение</a:t>
            </a:r>
            <a:r>
              <a:rPr sz="3300" spc="-125" dirty="0"/>
              <a:t> </a:t>
            </a:r>
            <a:r>
              <a:rPr sz="3300" spc="-5" dirty="0"/>
              <a:t>без</a:t>
            </a:r>
            <a:r>
              <a:rPr sz="3300" spc="-140" dirty="0"/>
              <a:t> </a:t>
            </a:r>
            <a:r>
              <a:rPr sz="3300" spc="-5" dirty="0"/>
              <a:t>учителя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56924" y="1462201"/>
            <a:ext cx="7772400" cy="221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Постановка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задачи: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Каждый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описан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вектором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признаков</a:t>
            </a:r>
            <a:r>
              <a:rPr sz="24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54548"/>
                </a:solidFill>
                <a:latin typeface="Arial"/>
                <a:cs typeface="Arial"/>
              </a:rPr>
              <a:t>&lt;x</a:t>
            </a:r>
            <a:r>
              <a:rPr sz="2400" spc="-195" baseline="-31250" dirty="0">
                <a:solidFill>
                  <a:srgbClr val="454548"/>
                </a:solidFill>
                <a:latin typeface="Arial"/>
                <a:cs typeface="Arial"/>
              </a:rPr>
              <a:t>1</a:t>
            </a:r>
            <a:r>
              <a:rPr sz="2400" spc="-130" dirty="0">
                <a:solidFill>
                  <a:srgbClr val="454548"/>
                </a:solidFill>
                <a:latin typeface="Arial"/>
                <a:cs typeface="Arial"/>
              </a:rPr>
              <a:t>,x</a:t>
            </a:r>
            <a:r>
              <a:rPr sz="2400" spc="-195" baseline="-31250" dirty="0">
                <a:solidFill>
                  <a:srgbClr val="454548"/>
                </a:solidFill>
                <a:latin typeface="Arial"/>
                <a:cs typeface="Arial"/>
              </a:rPr>
              <a:t>2</a:t>
            </a:r>
            <a:r>
              <a:rPr sz="2400" spc="-130" dirty="0">
                <a:solidFill>
                  <a:srgbClr val="454548"/>
                </a:solidFill>
                <a:latin typeface="Arial"/>
                <a:cs typeface="Arial"/>
              </a:rPr>
              <a:t>,...,x</a:t>
            </a:r>
            <a:r>
              <a:rPr sz="2400" spc="-195" baseline="-31250" dirty="0">
                <a:solidFill>
                  <a:srgbClr val="454548"/>
                </a:solidFill>
                <a:latin typeface="Arial"/>
                <a:cs typeface="Arial"/>
              </a:rPr>
              <a:t>n</a:t>
            </a:r>
            <a:r>
              <a:rPr sz="2400" spc="-130" dirty="0">
                <a:solidFill>
                  <a:srgbClr val="454548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Arial"/>
              <a:cs typeface="Arial"/>
            </a:endParaRPr>
          </a:p>
          <a:p>
            <a:pPr marL="50800" marR="340995">
              <a:lnSpc>
                <a:spcPts val="2600"/>
              </a:lnSpc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Найти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механизм,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который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описывает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структуру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этих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данных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(которую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мы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заранее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знаем)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3795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Обучение</a:t>
            </a:r>
            <a:r>
              <a:rPr sz="3300" spc="-125" dirty="0"/>
              <a:t> </a:t>
            </a:r>
            <a:r>
              <a:rPr sz="3300" spc="-5" dirty="0"/>
              <a:t>без</a:t>
            </a:r>
            <a:r>
              <a:rPr sz="3300" spc="-140" dirty="0"/>
              <a:t> </a:t>
            </a:r>
            <a:r>
              <a:rPr sz="3300" spc="-5" dirty="0"/>
              <a:t>учителя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12525" y="1502841"/>
            <a:ext cx="7690484" cy="455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Типичные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задачи: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ts val="2850"/>
              </a:lnSpc>
              <a:spcBef>
                <a:spcPts val="4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Кластеризация</a:t>
            </a:r>
            <a:endParaRPr sz="2400">
              <a:latin typeface="Arial"/>
              <a:cs typeface="Arial"/>
            </a:endParaRPr>
          </a:p>
          <a:p>
            <a:pPr marL="436880" lvl="1" indent="-291465">
              <a:lnSpc>
                <a:spcPts val="2800"/>
              </a:lnSpc>
              <a:buChar char="○"/>
              <a:tabLst>
                <a:tab pos="437515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Объединить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элементы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группы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их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похожести</a:t>
            </a:r>
            <a:endParaRPr sz="2400">
              <a:latin typeface="Arial"/>
              <a:cs typeface="Arial"/>
            </a:endParaRPr>
          </a:p>
          <a:p>
            <a:pPr marL="436880" marR="5080" lvl="1" indent="-291465">
              <a:lnSpc>
                <a:spcPct val="90500"/>
              </a:lnSpc>
              <a:spcBef>
                <a:spcPts val="220"/>
              </a:spcBef>
              <a:buChar char="○"/>
              <a:tabLst>
                <a:tab pos="437515" algn="l"/>
              </a:tabLst>
            </a:pP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Пример: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группировка клеток по профилю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экспрессии;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домохозяйств по паттерну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потребления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электроэнергии;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пользователей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сервиса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поведению;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кластеризация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клиентов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группы.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ts val="2855"/>
              </a:lnSpc>
              <a:spcBef>
                <a:spcPts val="6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Уменьшение</a:t>
            </a:r>
            <a:r>
              <a:rPr sz="2400" spc="-11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размерности</a:t>
            </a:r>
            <a:endParaRPr sz="2400">
              <a:latin typeface="Arial"/>
              <a:cs typeface="Arial"/>
            </a:endParaRPr>
          </a:p>
          <a:p>
            <a:pPr marL="436880" marR="541655" lvl="1" indent="-291465">
              <a:lnSpc>
                <a:spcPct val="89900"/>
              </a:lnSpc>
              <a:spcBef>
                <a:spcPts val="265"/>
              </a:spcBef>
              <a:buChar char="○"/>
              <a:tabLst>
                <a:tab pos="437515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Перевести данные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пространство меньшей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размерности,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сохранением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отношений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между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элементами</a:t>
            </a:r>
            <a:endParaRPr sz="2400">
              <a:latin typeface="Arial"/>
              <a:cs typeface="Arial"/>
            </a:endParaRPr>
          </a:p>
          <a:p>
            <a:pPr marL="436880" lvl="1" indent="-291465">
              <a:lnSpc>
                <a:spcPts val="2845"/>
              </a:lnSpc>
              <a:buChar char="○"/>
              <a:tabLst>
                <a:tab pos="437515" algn="l"/>
              </a:tabLst>
            </a:pP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Пример: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визуализация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многомерных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данных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265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Классы</a:t>
            </a:r>
            <a:r>
              <a:rPr sz="3300" spc="-135" dirty="0"/>
              <a:t> </a:t>
            </a:r>
            <a:r>
              <a:rPr sz="3300" spc="-5" dirty="0"/>
              <a:t>моделей</a:t>
            </a:r>
            <a:r>
              <a:rPr sz="3300" spc="-135" dirty="0"/>
              <a:t> </a:t>
            </a:r>
            <a:r>
              <a:rPr sz="3300" dirty="0"/>
              <a:t>в</a:t>
            </a:r>
            <a:r>
              <a:rPr sz="3300" spc="-135" dirty="0"/>
              <a:t> </a:t>
            </a:r>
            <a:r>
              <a:rPr sz="3300" spc="-100" dirty="0"/>
              <a:t>ML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5833" y="1322247"/>
            <a:ext cx="7238365" cy="50736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Классификация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Регрессия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Ранжирование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Обучение</a:t>
            </a:r>
            <a:r>
              <a:rPr sz="2200" b="1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без</a:t>
            </a:r>
            <a:r>
              <a:rPr sz="2200" b="1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учителя</a:t>
            </a:r>
            <a:r>
              <a:rPr sz="2200" b="1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595959"/>
                </a:solidFill>
                <a:latin typeface="Arial"/>
                <a:cs typeface="Arial"/>
              </a:rPr>
              <a:t>(unsupervised</a:t>
            </a:r>
            <a:r>
              <a:rPr sz="22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595959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Кластеризация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Уменьшение</a:t>
            </a:r>
            <a:r>
              <a:rPr sz="2200" spc="-11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частичным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привлечением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1335"/>
              </a:spcBef>
            </a:pPr>
            <a:r>
              <a:rPr sz="2200" spc="-10" dirty="0">
                <a:solidFill>
                  <a:srgbClr val="B6B6B6"/>
                </a:solidFill>
                <a:latin typeface="Arial"/>
                <a:cs typeface="Arial"/>
              </a:rPr>
              <a:t>(semi-supervised</a:t>
            </a:r>
            <a:r>
              <a:rPr sz="2200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подкреплением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(reinforcement</a:t>
            </a:r>
            <a:r>
              <a:rPr sz="2200" spc="-8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29724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Кластеризаци</a:t>
            </a:r>
            <a:r>
              <a:rPr sz="3300" dirty="0"/>
              <a:t>я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3105" y="3184928"/>
            <a:ext cx="3181685" cy="34144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9611" y="1463217"/>
            <a:ext cx="7696200" cy="3837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520"/>
              </a:lnSpc>
              <a:spcBef>
                <a:spcPts val="100"/>
              </a:spcBef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Каждый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объект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представлен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виде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многомерного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вектора</a:t>
            </a:r>
            <a:endParaRPr sz="2200">
              <a:latin typeface="Arial"/>
              <a:cs typeface="Arial"/>
            </a:endParaRPr>
          </a:p>
          <a:p>
            <a:pPr marL="38100">
              <a:lnSpc>
                <a:spcPts val="2520"/>
              </a:lnSpc>
            </a:pPr>
            <a:r>
              <a:rPr sz="2200" spc="-120" dirty="0">
                <a:solidFill>
                  <a:srgbClr val="454548"/>
                </a:solidFill>
                <a:latin typeface="Arial"/>
                <a:cs typeface="Arial"/>
              </a:rPr>
              <a:t>&lt;x</a:t>
            </a:r>
            <a:r>
              <a:rPr sz="2175" spc="-179" baseline="-32567" dirty="0">
                <a:solidFill>
                  <a:srgbClr val="454548"/>
                </a:solidFill>
                <a:latin typeface="Arial"/>
                <a:cs typeface="Arial"/>
              </a:rPr>
              <a:t>1</a:t>
            </a:r>
            <a:r>
              <a:rPr sz="2200" spc="-120" dirty="0">
                <a:solidFill>
                  <a:srgbClr val="454548"/>
                </a:solidFill>
                <a:latin typeface="Arial"/>
                <a:cs typeface="Arial"/>
              </a:rPr>
              <a:t>,x</a:t>
            </a:r>
            <a:r>
              <a:rPr sz="2175" spc="-179" baseline="-32567" dirty="0">
                <a:solidFill>
                  <a:srgbClr val="454548"/>
                </a:solidFill>
                <a:latin typeface="Arial"/>
                <a:cs typeface="Arial"/>
              </a:rPr>
              <a:t>2</a:t>
            </a:r>
            <a:r>
              <a:rPr sz="2200" spc="-120" dirty="0">
                <a:solidFill>
                  <a:srgbClr val="454548"/>
                </a:solidFill>
                <a:latin typeface="Arial"/>
                <a:cs typeface="Arial"/>
              </a:rPr>
              <a:t>,...,x</a:t>
            </a:r>
            <a:r>
              <a:rPr sz="2175" spc="-179" baseline="-32567" dirty="0">
                <a:solidFill>
                  <a:srgbClr val="454548"/>
                </a:solidFill>
                <a:latin typeface="Arial"/>
                <a:cs typeface="Arial"/>
              </a:rPr>
              <a:t>n</a:t>
            </a:r>
            <a:r>
              <a:rPr sz="2200" spc="-120" dirty="0">
                <a:solidFill>
                  <a:srgbClr val="454548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  <a:p>
            <a:pPr marL="38100">
              <a:lnSpc>
                <a:spcPts val="2620"/>
              </a:lnSpc>
              <a:spcBef>
                <a:spcPts val="80"/>
              </a:spcBef>
            </a:pP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Задача: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сгруппировать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объекты</a:t>
            </a:r>
            <a:r>
              <a:rPr sz="22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454548"/>
                </a:solidFill>
                <a:latin typeface="Arial"/>
                <a:cs typeface="Arial"/>
              </a:rPr>
              <a:t>“похожести”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454548"/>
                </a:solidFill>
                <a:latin typeface="Arial"/>
                <a:cs typeface="Arial"/>
              </a:rPr>
              <a:t>так,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чтобы:</a:t>
            </a:r>
            <a:endParaRPr sz="2200">
              <a:latin typeface="Arial"/>
              <a:cs typeface="Arial"/>
            </a:endParaRPr>
          </a:p>
          <a:p>
            <a:pPr marL="379730" marR="131445" indent="-264160">
              <a:lnSpc>
                <a:spcPts val="2400"/>
              </a:lnSpc>
              <a:spcBef>
                <a:spcPts val="260"/>
              </a:spcBef>
              <a:buChar char="–"/>
              <a:tabLst>
                <a:tab pos="380365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Объекты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внутри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одной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группы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были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более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похожи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друг </a:t>
            </a:r>
            <a:r>
              <a:rPr sz="2200" spc="-5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54548"/>
                </a:solidFill>
                <a:latin typeface="Arial"/>
                <a:cs typeface="Arial"/>
              </a:rPr>
              <a:t>друга,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чем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объекты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из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любой</a:t>
            </a:r>
            <a:endParaRPr sz="2200">
              <a:latin typeface="Arial"/>
              <a:cs typeface="Arial"/>
            </a:endParaRPr>
          </a:p>
          <a:p>
            <a:pPr marL="379730">
              <a:lnSpc>
                <a:spcPts val="2355"/>
              </a:lnSpc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другой</a:t>
            </a:r>
            <a:r>
              <a:rPr sz="2200" spc="-1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группы</a:t>
            </a:r>
            <a:endParaRPr sz="2200">
              <a:latin typeface="Arial"/>
              <a:cs typeface="Arial"/>
            </a:endParaRPr>
          </a:p>
          <a:p>
            <a:pPr marL="379730" marR="3489960" indent="-264160">
              <a:lnSpc>
                <a:spcPct val="91000"/>
              </a:lnSpc>
              <a:spcBef>
                <a:spcPts val="225"/>
              </a:spcBef>
              <a:buChar char="–"/>
              <a:tabLst>
                <a:tab pos="380365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Количество групп может как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задаваться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изначально,</a:t>
            </a:r>
            <a:r>
              <a:rPr sz="22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так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200" spc="-6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определяться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ходу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дела</a:t>
            </a:r>
            <a:endParaRPr sz="2200">
              <a:latin typeface="Arial"/>
              <a:cs typeface="Arial"/>
            </a:endParaRPr>
          </a:p>
          <a:p>
            <a:pPr marL="379730" marR="2933700" indent="-264160">
              <a:lnSpc>
                <a:spcPct val="91000"/>
              </a:lnSpc>
              <a:spcBef>
                <a:spcPts val="220"/>
              </a:spcBef>
              <a:buChar char="–"/>
              <a:tabLst>
                <a:tab pos="380365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Под</a:t>
            </a:r>
            <a:r>
              <a:rPr sz="22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группировкой</a:t>
            </a:r>
            <a:r>
              <a:rPr sz="22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имеется</a:t>
            </a:r>
            <a:r>
              <a:rPr sz="22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2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виду </a:t>
            </a:r>
            <a:r>
              <a:rPr sz="2200" spc="-5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приписать каждому объекту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номер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кластера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0025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Кластеризация:</a:t>
            </a:r>
            <a:r>
              <a:rPr sz="3300" spc="-150" dirty="0"/>
              <a:t> </a:t>
            </a:r>
            <a:r>
              <a:rPr sz="3300" spc="-5" dirty="0"/>
              <a:t>Примеры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43261" y="1464246"/>
            <a:ext cx="7517765" cy="442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indent="-226060">
              <a:lnSpc>
                <a:spcPts val="2290"/>
              </a:lnSpc>
              <a:spcBef>
                <a:spcPts val="100"/>
              </a:spcBef>
              <a:buChar char="●"/>
              <a:tabLst>
                <a:tab pos="23876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Группировка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клеток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профилю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экспрессии</a:t>
            </a:r>
            <a:endParaRPr sz="2000">
              <a:latin typeface="Arial"/>
              <a:cs typeface="Arial"/>
            </a:endParaRPr>
          </a:p>
          <a:p>
            <a:pPr marL="238125" marR="1012190" indent="-226060">
              <a:lnSpc>
                <a:spcPts val="2180"/>
              </a:lnSpc>
              <a:spcBef>
                <a:spcPts val="140"/>
              </a:spcBef>
              <a:buChar char="●"/>
              <a:tabLst>
                <a:tab pos="23876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Группировка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домохозяйств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паттерну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потребления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электроэнергии</a:t>
            </a:r>
            <a:endParaRPr sz="2000">
              <a:latin typeface="Arial"/>
              <a:cs typeface="Arial"/>
            </a:endParaRPr>
          </a:p>
          <a:p>
            <a:pPr marL="238125" indent="-226060">
              <a:lnSpc>
                <a:spcPts val="2280"/>
              </a:lnSpc>
              <a:spcBef>
                <a:spcPts val="55"/>
              </a:spcBef>
              <a:buChar char="●"/>
              <a:tabLst>
                <a:tab pos="23876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Группировка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покупателей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потребительскому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поведению</a:t>
            </a:r>
            <a:endParaRPr sz="2000">
              <a:latin typeface="Arial"/>
              <a:cs typeface="Arial"/>
            </a:endParaRPr>
          </a:p>
          <a:p>
            <a:pPr marL="238125">
              <a:lnSpc>
                <a:spcPts val="2280"/>
              </a:lnSpc>
            </a:pP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(частота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покупок,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виды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товаров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корзине,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средний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чек,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09" dirty="0">
                <a:solidFill>
                  <a:srgbClr val="454548"/>
                </a:solidFill>
                <a:latin typeface="Arial"/>
                <a:cs typeface="Arial"/>
              </a:rPr>
              <a:t>…)</a:t>
            </a:r>
            <a:endParaRPr sz="2000">
              <a:latin typeface="Arial"/>
              <a:cs typeface="Arial"/>
            </a:endParaRPr>
          </a:p>
          <a:p>
            <a:pPr marL="238125" marR="245745" indent="-226060">
              <a:lnSpc>
                <a:spcPct val="90300"/>
              </a:lnSpc>
              <a:spcBef>
                <a:spcPts val="330"/>
              </a:spcBef>
              <a:buChar char="●"/>
              <a:tabLst>
                <a:tab pos="23876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Группировка пользователей сервиса по модели поведения </a:t>
            </a:r>
            <a:r>
              <a:rPr sz="2000" spc="-54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(число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просмотров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страниц,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продолжительность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сессии,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активность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течение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недели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или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суток,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участие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создании </a:t>
            </a:r>
            <a:r>
              <a:rPr sz="2000" spc="-54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контента,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09" dirty="0">
                <a:solidFill>
                  <a:srgbClr val="454548"/>
                </a:solidFill>
                <a:latin typeface="Arial"/>
                <a:cs typeface="Arial"/>
              </a:rPr>
              <a:t>…)</a:t>
            </a:r>
            <a:endParaRPr sz="2000">
              <a:latin typeface="Arial"/>
              <a:cs typeface="Arial"/>
            </a:endParaRPr>
          </a:p>
          <a:p>
            <a:pPr marL="238125" marR="5080" indent="-226060">
              <a:lnSpc>
                <a:spcPts val="2160"/>
              </a:lnSpc>
              <a:spcBef>
                <a:spcPts val="365"/>
              </a:spcBef>
              <a:buChar char="●"/>
              <a:tabLst>
                <a:tab pos="23876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Кластеризация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клиентов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группы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модели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поведения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или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454548"/>
                </a:solidFill>
                <a:latin typeface="Arial"/>
                <a:cs typeface="Arial"/>
              </a:rPr>
              <a:t>социально-демографическим</a:t>
            </a:r>
            <a:r>
              <a:rPr sz="20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характеристикам</a:t>
            </a:r>
            <a:endParaRPr sz="20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60"/>
              </a:spcBef>
              <a:buChar char="●"/>
              <a:tabLst>
                <a:tab pos="23876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Исследование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рынка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обработка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результатов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опросов</a:t>
            </a:r>
            <a:endParaRPr sz="20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75"/>
              </a:spcBef>
              <a:buChar char="●"/>
              <a:tabLst>
                <a:tab pos="23876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Определение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сообществ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социальных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сетях</a:t>
            </a:r>
            <a:endParaRPr sz="2000">
              <a:latin typeface="Arial"/>
              <a:cs typeface="Arial"/>
            </a:endParaRPr>
          </a:p>
          <a:p>
            <a:pPr marL="238125" marR="951230" indent="-226060">
              <a:lnSpc>
                <a:spcPts val="2150"/>
              </a:lnSpc>
              <a:spcBef>
                <a:spcPts val="355"/>
              </a:spcBef>
              <a:buChar char="●"/>
              <a:tabLst>
                <a:tab pos="23876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Определение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учеников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похожим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стилем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обучения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выделение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типичных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групп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6071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Кластеризация:</a:t>
            </a:r>
            <a:r>
              <a:rPr sz="3300" spc="-130" dirty="0"/>
              <a:t> </a:t>
            </a:r>
            <a:r>
              <a:rPr sz="3300" spc="-5" dirty="0"/>
              <a:t>Важные</a:t>
            </a:r>
            <a:r>
              <a:rPr sz="3300" spc="-114" dirty="0"/>
              <a:t> </a:t>
            </a:r>
            <a:r>
              <a:rPr sz="3300" spc="-5" dirty="0"/>
              <a:t>моменты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6652" y="1462201"/>
            <a:ext cx="7656195" cy="491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Обучение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без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учителя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(нет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размеченной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выборки)</a:t>
            </a:r>
            <a:endParaRPr sz="2400">
              <a:latin typeface="Arial"/>
              <a:cs typeface="Arial"/>
            </a:endParaRPr>
          </a:p>
          <a:p>
            <a:pPr marL="184785" marR="655320" indent="-172720">
              <a:lnSpc>
                <a:spcPct val="90800"/>
              </a:lnSpc>
              <a:spcBef>
                <a:spcPts val="330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Похожесть или близость объектов обычно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определяется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через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расстояние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многомерном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пространстве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признаков</a:t>
            </a:r>
            <a:endParaRPr sz="2400">
              <a:latin typeface="Arial"/>
              <a:cs typeface="Arial"/>
            </a:endParaRPr>
          </a:p>
          <a:p>
            <a:pPr marL="184785" marR="5080" indent="-172720">
              <a:lnSpc>
                <a:spcPct val="90800"/>
              </a:lnSpc>
              <a:spcBef>
                <a:spcPts val="330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Надо определить само пространство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(что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 учитываем)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метрику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близости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(как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именно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считаем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близость)</a:t>
            </a:r>
            <a:endParaRPr sz="2400">
              <a:latin typeface="Arial"/>
              <a:cs typeface="Arial"/>
            </a:endParaRPr>
          </a:p>
          <a:p>
            <a:pPr marL="184785" marR="243204" indent="-172720">
              <a:lnSpc>
                <a:spcPts val="2610"/>
              </a:lnSpc>
              <a:spcBef>
                <a:spcPts val="37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быть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полезно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исследования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датасета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получения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интуиции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его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структуре</a:t>
            </a:r>
            <a:endParaRPr sz="2400">
              <a:latin typeface="Arial"/>
              <a:cs typeface="Arial"/>
            </a:endParaRPr>
          </a:p>
          <a:p>
            <a:pPr marL="184785" marR="742950" indent="-172720">
              <a:lnSpc>
                <a:spcPts val="2610"/>
              </a:lnSpc>
              <a:spcBef>
                <a:spcPts val="330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Результат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трудно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визуализировать,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если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число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измерений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больше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четырёх</a:t>
            </a:r>
            <a:endParaRPr sz="2400">
              <a:latin typeface="Arial"/>
              <a:cs typeface="Arial"/>
            </a:endParaRPr>
          </a:p>
          <a:p>
            <a:pPr marL="184785" marR="133985" indent="-172720">
              <a:lnSpc>
                <a:spcPct val="90800"/>
              </a:lnSpc>
              <a:spcBef>
                <a:spcPts val="284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Результат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можно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использовать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других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методов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(например,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классификации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регрессии)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как новый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признак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950" y="1934019"/>
            <a:ext cx="1685274" cy="22303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7202" y="1953069"/>
            <a:ext cx="1685277" cy="22438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0444" y="1960765"/>
            <a:ext cx="1685277" cy="22303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1125" y="1953069"/>
            <a:ext cx="1685277" cy="224386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5024" y="535190"/>
            <a:ext cx="47009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solidFill>
                  <a:srgbClr val="0B592A"/>
                </a:solidFill>
              </a:rPr>
              <a:t>Кластеризация:</a:t>
            </a:r>
            <a:r>
              <a:rPr sz="3300" spc="-150" dirty="0">
                <a:solidFill>
                  <a:srgbClr val="0B592A"/>
                </a:solidFill>
              </a:rPr>
              <a:t> </a:t>
            </a:r>
            <a:r>
              <a:rPr sz="3300" spc="-5" dirty="0">
                <a:solidFill>
                  <a:srgbClr val="0B592A"/>
                </a:solidFill>
              </a:rPr>
              <a:t>Пример</a:t>
            </a:r>
            <a:endParaRPr sz="33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6127" y="1473060"/>
            <a:ext cx="7470443" cy="38206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01" y="1549260"/>
            <a:ext cx="947948" cy="38206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5024" y="535190"/>
            <a:ext cx="47009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solidFill>
                  <a:srgbClr val="0B592A"/>
                </a:solidFill>
              </a:rPr>
              <a:t>Кластеризация:</a:t>
            </a:r>
            <a:r>
              <a:rPr sz="3300" spc="-150" dirty="0">
                <a:solidFill>
                  <a:srgbClr val="0B592A"/>
                </a:solidFill>
              </a:rPr>
              <a:t> </a:t>
            </a:r>
            <a:r>
              <a:rPr sz="3300" spc="-5" dirty="0">
                <a:solidFill>
                  <a:srgbClr val="0B592A"/>
                </a:solidFill>
              </a:rPr>
              <a:t>Пример</a:t>
            </a:r>
            <a:endParaRPr sz="3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1224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0" dirty="0"/>
              <a:t>2.</a:t>
            </a:r>
            <a:r>
              <a:rPr sz="3300" spc="-110" dirty="0"/>
              <a:t> </a:t>
            </a:r>
            <a:r>
              <a:rPr sz="3300" spc="-5" dirty="0"/>
              <a:t>Оценк</a:t>
            </a:r>
            <a:r>
              <a:rPr sz="3300" dirty="0"/>
              <a:t>а</a:t>
            </a:r>
            <a:r>
              <a:rPr sz="3300" spc="-100" dirty="0"/>
              <a:t> </a:t>
            </a:r>
            <a:r>
              <a:rPr sz="3300" spc="-70" dirty="0"/>
              <a:t>(Evaluation)</a:t>
            </a:r>
            <a:endParaRPr sz="33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1759" rIns="0" bIns="0" rtlCol="0">
            <a:spAutoFit/>
          </a:bodyPr>
          <a:lstStyle/>
          <a:p>
            <a:pPr marR="5080" indent="-635">
              <a:lnSpc>
                <a:spcPct val="89900"/>
              </a:lnSpc>
              <a:spcBef>
                <a:spcPts val="459"/>
              </a:spcBef>
            </a:pPr>
            <a:r>
              <a:rPr sz="3000" spc="-5" dirty="0">
                <a:solidFill>
                  <a:srgbClr val="5E7973"/>
                </a:solidFill>
              </a:rPr>
              <a:t>Как</a:t>
            </a:r>
            <a:r>
              <a:rPr sz="3000" spc="-114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оценивать</a:t>
            </a:r>
            <a:r>
              <a:rPr sz="3000" spc="-105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качество</a:t>
            </a:r>
            <a:r>
              <a:rPr sz="3000" spc="-105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модели</a:t>
            </a:r>
            <a:r>
              <a:rPr sz="3000" spc="-114" dirty="0">
                <a:solidFill>
                  <a:srgbClr val="5E7973"/>
                </a:solidFill>
              </a:rPr>
              <a:t> </a:t>
            </a:r>
            <a:r>
              <a:rPr sz="3000" dirty="0">
                <a:solidFill>
                  <a:srgbClr val="5E7973"/>
                </a:solidFill>
              </a:rPr>
              <a:t>в</a:t>
            </a:r>
            <a:r>
              <a:rPr sz="3000" spc="-110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контексте </a:t>
            </a:r>
            <a:r>
              <a:rPr sz="3000" spc="-819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решения </a:t>
            </a:r>
            <a:r>
              <a:rPr sz="3000" spc="-20" dirty="0">
                <a:solidFill>
                  <a:srgbClr val="5E7973"/>
                </a:solidFill>
              </a:rPr>
              <a:t>задачи, </a:t>
            </a:r>
            <a:r>
              <a:rPr sz="3000" spc="-5" dirty="0">
                <a:solidFill>
                  <a:srgbClr val="5E7973"/>
                </a:solidFill>
              </a:rPr>
              <a:t>как выбирать лучшую </a:t>
            </a:r>
            <a:r>
              <a:rPr sz="3000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модель</a:t>
            </a:r>
            <a:r>
              <a:rPr sz="3000" spc="-105" dirty="0">
                <a:solidFill>
                  <a:srgbClr val="5E7973"/>
                </a:solidFill>
              </a:rPr>
              <a:t> </a:t>
            </a:r>
            <a:r>
              <a:rPr sz="3000" spc="-5" dirty="0">
                <a:solidFill>
                  <a:srgbClr val="5E7973"/>
                </a:solidFill>
              </a:rPr>
              <a:t>из</a:t>
            </a:r>
            <a:r>
              <a:rPr sz="3000" spc="-100" dirty="0">
                <a:solidFill>
                  <a:srgbClr val="5E7973"/>
                </a:solidFill>
              </a:rPr>
              <a:t> </a:t>
            </a:r>
            <a:r>
              <a:rPr sz="3000" spc="-15" dirty="0">
                <a:solidFill>
                  <a:srgbClr val="5E7973"/>
                </a:solidFill>
              </a:rPr>
              <a:t>нескольких.</a:t>
            </a:r>
            <a:endParaRPr sz="3000"/>
          </a:p>
          <a:p>
            <a:pPr marR="272415">
              <a:lnSpc>
                <a:spcPts val="3229"/>
              </a:lnSpc>
              <a:spcBef>
                <a:spcPts val="1695"/>
              </a:spcBef>
            </a:pPr>
            <a:r>
              <a:rPr sz="3000" i="1" spc="-20" dirty="0">
                <a:solidFill>
                  <a:srgbClr val="5E7973"/>
                </a:solidFill>
                <a:latin typeface="Arial"/>
                <a:cs typeface="Arial"/>
              </a:rPr>
              <a:t>Примеры:</a:t>
            </a:r>
            <a:r>
              <a:rPr sz="3000" i="1" spc="-8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250" dirty="0">
                <a:solidFill>
                  <a:srgbClr val="5E7973"/>
                </a:solidFill>
                <a:latin typeface="Arial"/>
                <a:cs typeface="Arial"/>
              </a:rPr>
              <a:t>RMSE,</a:t>
            </a:r>
            <a:r>
              <a:rPr sz="3000" i="1" spc="-8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10" dirty="0">
                <a:solidFill>
                  <a:srgbClr val="5E7973"/>
                </a:solidFill>
                <a:latin typeface="Arial"/>
                <a:cs typeface="Arial"/>
              </a:rPr>
              <a:t>Accuracy/Precision/Recall, </a:t>
            </a:r>
            <a:r>
              <a:rPr sz="3000" i="1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30" dirty="0">
                <a:solidFill>
                  <a:srgbClr val="5E7973"/>
                </a:solidFill>
                <a:latin typeface="Arial"/>
                <a:cs typeface="Arial"/>
              </a:rPr>
              <a:t>Logistic</a:t>
            </a:r>
            <a:r>
              <a:rPr sz="3000" i="1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135" dirty="0">
                <a:solidFill>
                  <a:srgbClr val="5E7973"/>
                </a:solidFill>
                <a:latin typeface="Arial"/>
                <a:cs typeface="Arial"/>
              </a:rPr>
              <a:t>Loss,</a:t>
            </a:r>
            <a:r>
              <a:rPr sz="3000" i="1" spc="-1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1170" dirty="0">
                <a:solidFill>
                  <a:srgbClr val="5E7973"/>
                </a:solidFill>
                <a:latin typeface="Arial"/>
                <a:cs typeface="Arial"/>
              </a:rPr>
              <a:t>…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7326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Кластеризация:</a:t>
            </a:r>
            <a:r>
              <a:rPr sz="3300" spc="-150" dirty="0"/>
              <a:t> </a:t>
            </a:r>
            <a:r>
              <a:rPr sz="3300" dirty="0"/>
              <a:t>Методы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12525" y="1368221"/>
            <a:ext cx="6913245" cy="31927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840"/>
              </a:spcBef>
              <a:buChar char="●"/>
              <a:tabLst>
                <a:tab pos="269240" algn="l"/>
              </a:tabLst>
            </a:pP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K-means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54548"/>
                </a:solidFill>
                <a:latin typeface="Arial"/>
                <a:cs typeface="Arial"/>
              </a:rPr>
              <a:t>(K-means++,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54548"/>
                </a:solidFill>
                <a:latin typeface="Arial"/>
                <a:cs typeface="Arial"/>
              </a:rPr>
              <a:t>K-means||)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74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Иерархическая</a:t>
            </a:r>
            <a:r>
              <a:rPr sz="2400" spc="-1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кластеризация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72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Кластеризация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основе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распределений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(EM-</a:t>
            </a:r>
            <a:endParaRPr sz="24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  <a:spcBef>
                <a:spcPts val="400"/>
              </a:spcBef>
            </a:pP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алгоритм)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74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Кластеризация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основе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плотности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54548"/>
                </a:solidFill>
                <a:latin typeface="Arial"/>
                <a:cs typeface="Arial"/>
              </a:rPr>
              <a:t>(DBSCAN)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72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Графовая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кластеризация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(определение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клик)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720"/>
              </a:spcBef>
              <a:buChar char="●"/>
              <a:tabLst>
                <a:tab pos="269240" algn="l"/>
              </a:tabLst>
            </a:pP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7326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Кластеризация:</a:t>
            </a:r>
            <a:r>
              <a:rPr sz="3300" spc="-150" dirty="0"/>
              <a:t> </a:t>
            </a:r>
            <a:r>
              <a:rPr sz="3300" dirty="0"/>
              <a:t>Методы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12520" y="1411402"/>
            <a:ext cx="7813040" cy="410908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82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Кластеризация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бывает:</a:t>
            </a:r>
            <a:endParaRPr sz="2400">
              <a:latin typeface="Arial"/>
              <a:cs typeface="Arial"/>
            </a:endParaRPr>
          </a:p>
          <a:p>
            <a:pPr marL="268605" marR="1009650" indent="-256540">
              <a:lnSpc>
                <a:spcPct val="113900"/>
              </a:lnSpc>
              <a:spcBef>
                <a:spcPts val="32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Жёсткая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54548"/>
                </a:solidFill>
                <a:latin typeface="Arial"/>
                <a:cs typeface="Arial"/>
              </a:rPr>
              <a:t>(hard)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кластеризация: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каждый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относится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только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одному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кластеру</a:t>
            </a:r>
            <a:endParaRPr sz="2400">
              <a:latin typeface="Arial"/>
              <a:cs typeface="Arial"/>
            </a:endParaRPr>
          </a:p>
          <a:p>
            <a:pPr marL="268605" marR="254000" indent="-256540">
              <a:lnSpc>
                <a:spcPct val="114199"/>
              </a:lnSpc>
              <a:spcBef>
                <a:spcPts val="33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Мягкая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или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нечёткая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(soft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или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54548"/>
                </a:solidFill>
                <a:latin typeface="Arial"/>
                <a:cs typeface="Arial"/>
              </a:rPr>
              <a:t>fuzzy)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кластеризация: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каждый объект может относиться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к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нескольким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кластерам</a:t>
            </a:r>
            <a:endParaRPr sz="2400">
              <a:latin typeface="Arial"/>
              <a:cs typeface="Arial"/>
            </a:endParaRPr>
          </a:p>
          <a:p>
            <a:pPr marL="268605" marR="5080" indent="-256540">
              <a:lnSpc>
                <a:spcPct val="114599"/>
              </a:lnSpc>
              <a:spcBef>
                <a:spcPts val="157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Некоторые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методы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позволяют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относить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ни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2400" spc="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одному</a:t>
            </a:r>
            <a:r>
              <a:rPr sz="2400" spc="3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кластеру</a:t>
            </a:r>
            <a:r>
              <a:rPr sz="2400" spc="3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(например,</a:t>
            </a:r>
            <a:r>
              <a:rPr sz="2400" spc="2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считать</a:t>
            </a:r>
            <a:r>
              <a:rPr sz="2400" spc="3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его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выбросом).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8323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Кластеризация:</a:t>
            </a:r>
            <a:r>
              <a:rPr sz="3300" spc="-130" dirty="0"/>
              <a:t> </a:t>
            </a:r>
            <a:r>
              <a:rPr sz="3300" spc="-30" dirty="0"/>
              <a:t>K-means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0243" y="2916673"/>
            <a:ext cx="3960721" cy="36889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972819">
              <a:lnSpc>
                <a:spcPts val="2630"/>
              </a:lnSpc>
              <a:spcBef>
                <a:spcPts val="395"/>
              </a:spcBef>
            </a:pPr>
            <a:r>
              <a:rPr spc="-5" dirty="0"/>
              <a:t>Простой </a:t>
            </a:r>
            <a:r>
              <a:rPr dirty="0"/>
              <a:t>и </a:t>
            </a:r>
            <a:r>
              <a:rPr spc="-5" dirty="0"/>
              <a:t>лёгкий для вычисления </a:t>
            </a:r>
            <a:r>
              <a:rPr spc="-15" dirty="0"/>
              <a:t>алгоритм. </a:t>
            </a:r>
            <a:r>
              <a:rPr spc="-10" dirty="0"/>
              <a:t> </a:t>
            </a:r>
            <a:r>
              <a:rPr spc="-5" dirty="0"/>
              <a:t>Количество</a:t>
            </a:r>
            <a:r>
              <a:rPr spc="-90" dirty="0"/>
              <a:t> </a:t>
            </a:r>
            <a:r>
              <a:rPr spc="-5" dirty="0"/>
              <a:t>кластеров</a:t>
            </a:r>
            <a:r>
              <a:rPr spc="-80" dirty="0"/>
              <a:t> </a:t>
            </a:r>
            <a:r>
              <a:rPr spc="-60" dirty="0"/>
              <a:t>(k)</a:t>
            </a:r>
            <a:r>
              <a:rPr spc="-90" dirty="0"/>
              <a:t> </a:t>
            </a:r>
            <a:r>
              <a:rPr spc="-5" dirty="0"/>
              <a:t>задаётся</a:t>
            </a:r>
            <a:r>
              <a:rPr spc="-85" dirty="0"/>
              <a:t> </a:t>
            </a:r>
            <a:r>
              <a:rPr spc="-15" dirty="0"/>
              <a:t>изначально.</a:t>
            </a:r>
          </a:p>
          <a:p>
            <a:pPr marL="12700" marR="5080" indent="-635">
              <a:lnSpc>
                <a:spcPts val="2600"/>
              </a:lnSpc>
              <a:spcBef>
                <a:spcPts val="335"/>
              </a:spcBef>
            </a:pPr>
            <a:r>
              <a:rPr dirty="0"/>
              <a:t>Мы</a:t>
            </a:r>
            <a:r>
              <a:rPr spc="-90" dirty="0"/>
              <a:t> </a:t>
            </a:r>
            <a:r>
              <a:rPr spc="-5" dirty="0"/>
              <a:t>можем</a:t>
            </a:r>
            <a:r>
              <a:rPr spc="-80" dirty="0"/>
              <a:t> </a:t>
            </a:r>
            <a:r>
              <a:rPr spc="-5" dirty="0"/>
              <a:t>не</a:t>
            </a:r>
            <a:r>
              <a:rPr spc="-85" dirty="0"/>
              <a:t> </a:t>
            </a:r>
            <a:r>
              <a:rPr spc="-5" dirty="0"/>
              <a:t>знать</a:t>
            </a:r>
            <a:r>
              <a:rPr spc="-85" dirty="0"/>
              <a:t> </a:t>
            </a:r>
            <a:r>
              <a:rPr spc="-15" dirty="0"/>
              <a:t>заранее,</a:t>
            </a:r>
            <a:r>
              <a:rPr spc="-85" dirty="0"/>
              <a:t> </a:t>
            </a:r>
            <a:r>
              <a:rPr spc="-5" dirty="0"/>
              <a:t>сколько</a:t>
            </a:r>
            <a:r>
              <a:rPr spc="-80" dirty="0"/>
              <a:t> </a:t>
            </a:r>
            <a:r>
              <a:rPr spc="-5" dirty="0"/>
              <a:t>кластеров</a:t>
            </a:r>
            <a:r>
              <a:rPr spc="-80" dirty="0"/>
              <a:t> </a:t>
            </a:r>
            <a:r>
              <a:rPr spc="-5" dirty="0"/>
              <a:t>есть</a:t>
            </a:r>
            <a:r>
              <a:rPr spc="-85" dirty="0"/>
              <a:t> </a:t>
            </a:r>
            <a:r>
              <a:rPr dirty="0"/>
              <a:t>в </a:t>
            </a:r>
            <a:r>
              <a:rPr spc="-650" dirty="0"/>
              <a:t> </a:t>
            </a:r>
            <a:r>
              <a:rPr spc="-15" dirty="0"/>
              <a:t>данных,</a:t>
            </a:r>
            <a:r>
              <a:rPr spc="-85" dirty="0"/>
              <a:t> </a:t>
            </a:r>
            <a:r>
              <a:rPr spc="-5" dirty="0"/>
              <a:t>но</a:t>
            </a:r>
            <a:r>
              <a:rPr spc="-80" dirty="0"/>
              <a:t> </a:t>
            </a:r>
            <a:r>
              <a:rPr spc="-5" dirty="0"/>
              <a:t>можно</a:t>
            </a:r>
            <a:r>
              <a:rPr spc="-80" dirty="0"/>
              <a:t> </a:t>
            </a:r>
            <a:r>
              <a:rPr spc="-5" dirty="0"/>
              <a:t>перебрать</a:t>
            </a:r>
          </a:p>
          <a:p>
            <a:pPr marL="12700" marR="3201670">
              <a:lnSpc>
                <a:spcPts val="2630"/>
              </a:lnSpc>
              <a:spcBef>
                <a:spcPts val="5"/>
              </a:spcBef>
            </a:pPr>
            <a:r>
              <a:rPr spc="-5" dirty="0"/>
              <a:t>несколько</a:t>
            </a:r>
            <a:r>
              <a:rPr spc="-100" dirty="0"/>
              <a:t> </a:t>
            </a:r>
            <a:r>
              <a:rPr spc="-5" dirty="0"/>
              <a:t>вариантов</a:t>
            </a:r>
            <a:r>
              <a:rPr spc="-105" dirty="0"/>
              <a:t> </a:t>
            </a:r>
            <a:r>
              <a:rPr dirty="0"/>
              <a:t>и</a:t>
            </a:r>
            <a:r>
              <a:rPr spc="-105" dirty="0"/>
              <a:t> </a:t>
            </a:r>
            <a:r>
              <a:rPr spc="-5" dirty="0"/>
              <a:t>выбрать </a:t>
            </a:r>
            <a:r>
              <a:rPr spc="-655" dirty="0"/>
              <a:t> </a:t>
            </a:r>
            <a:r>
              <a:rPr spc="-5" dirty="0"/>
              <a:t>лучший </a:t>
            </a:r>
            <a:r>
              <a:rPr spc="-20" dirty="0"/>
              <a:t>(по </a:t>
            </a:r>
            <a:r>
              <a:rPr spc="30" dirty="0"/>
              <a:t>какому-либо </a:t>
            </a:r>
            <a:r>
              <a:rPr spc="35" dirty="0"/>
              <a:t> </a:t>
            </a:r>
            <a:r>
              <a:rPr spc="-15" dirty="0"/>
              <a:t>критерию, </a:t>
            </a:r>
            <a:r>
              <a:rPr dirty="0"/>
              <a:t>в том </a:t>
            </a:r>
            <a:r>
              <a:rPr spc="-5" dirty="0"/>
              <a:t>числе </a:t>
            </a:r>
            <a:r>
              <a:rPr dirty="0"/>
              <a:t>и </a:t>
            </a:r>
            <a:r>
              <a:rPr spc="5" dirty="0"/>
              <a:t> </a:t>
            </a:r>
            <a:r>
              <a:rPr spc="-10" dirty="0"/>
              <a:t>автоматически)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024" y="559003"/>
            <a:ext cx="48323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>
                <a:latin typeface="Arial"/>
                <a:cs typeface="Arial"/>
              </a:rPr>
              <a:t>Кластеризация:</a:t>
            </a:r>
            <a:r>
              <a:rPr sz="3300" spc="-130" dirty="0">
                <a:latin typeface="Arial"/>
                <a:cs typeface="Arial"/>
              </a:rPr>
              <a:t> </a:t>
            </a:r>
            <a:r>
              <a:rPr sz="3300" spc="-30" dirty="0">
                <a:latin typeface="Arial"/>
                <a:cs typeface="Arial"/>
              </a:rPr>
              <a:t>K-means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024" y="1464246"/>
            <a:ext cx="7552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кластеров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сложной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формы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давать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плохой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результат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6" y="1934700"/>
            <a:ext cx="8998202" cy="475139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9956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Иерархическая</a:t>
            </a:r>
            <a:r>
              <a:rPr sz="3300" spc="-170" dirty="0"/>
              <a:t> </a:t>
            </a:r>
            <a:r>
              <a:rPr sz="3300" spc="-5" dirty="0"/>
              <a:t>кластеризация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6652" y="1462201"/>
            <a:ext cx="7482205" cy="142938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84785" marR="128905" indent="-172720">
              <a:lnSpc>
                <a:spcPts val="2630"/>
              </a:lnSpc>
              <a:spcBef>
                <a:spcPts val="39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Алгоритм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простой,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вычислительно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сложный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(не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пользуетс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я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54548"/>
                </a:solidFill>
                <a:latin typeface="Arial"/>
                <a:cs typeface="Arial"/>
              </a:rPr>
              <a:t>Big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54548"/>
                </a:solidFill>
                <a:latin typeface="Arial"/>
                <a:cs typeface="Arial"/>
              </a:rPr>
              <a:t>Data)</a:t>
            </a:r>
            <a:endParaRPr sz="2400">
              <a:latin typeface="Arial"/>
              <a:cs typeface="Arial"/>
            </a:endParaRPr>
          </a:p>
          <a:p>
            <a:pPr marL="184785" marR="5080" indent="-172720">
              <a:lnSpc>
                <a:spcPts val="2600"/>
              </a:lnSpc>
              <a:spcBef>
                <a:spcPts val="33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Использует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идею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последовательного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объединения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самых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похожих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объектов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357" y="3315281"/>
            <a:ext cx="3012505" cy="31945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6906" y="3275241"/>
            <a:ext cx="3134398" cy="332910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9956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Иерархическая</a:t>
            </a:r>
            <a:r>
              <a:rPr sz="3300" spc="-170" dirty="0"/>
              <a:t> </a:t>
            </a:r>
            <a:r>
              <a:rPr sz="3300" spc="-5" dirty="0"/>
              <a:t>кластеризация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6650" y="1462201"/>
            <a:ext cx="5542915" cy="109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Результатом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является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дендрограмма</a:t>
            </a:r>
            <a:endParaRPr sz="2400">
              <a:latin typeface="Arial"/>
              <a:cs typeface="Arial"/>
            </a:endParaRPr>
          </a:p>
          <a:p>
            <a:pPr marL="184785" marR="876300" indent="-172720">
              <a:lnSpc>
                <a:spcPts val="2600"/>
              </a:lnSpc>
              <a:spcBef>
                <a:spcPts val="38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Проблемы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1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отображением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большом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числе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объектов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3678" y="1518791"/>
            <a:ext cx="2720403" cy="51818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410" y="3037104"/>
            <a:ext cx="3413422" cy="353994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7732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Кластеризация:</a:t>
            </a:r>
            <a:r>
              <a:rPr sz="3300" spc="-130" dirty="0"/>
              <a:t> </a:t>
            </a:r>
            <a:r>
              <a:rPr sz="3300" spc="-204" dirty="0"/>
              <a:t>DBSCAN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6652" y="1462201"/>
            <a:ext cx="6471285" cy="454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5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Плотностный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алгоритм: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группирует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вместе</a:t>
            </a:r>
            <a:endParaRPr sz="2400">
              <a:latin typeface="Arial"/>
              <a:cs typeface="Arial"/>
            </a:endParaRPr>
          </a:p>
          <a:p>
            <a:pPr marL="184785">
              <a:lnSpc>
                <a:spcPts val="2755"/>
              </a:lnSpc>
            </a:pPr>
            <a:r>
              <a:rPr sz="2400" spc="10" dirty="0">
                <a:solidFill>
                  <a:srgbClr val="454548"/>
                </a:solidFill>
                <a:latin typeface="Arial"/>
                <a:cs typeface="Arial"/>
              </a:rPr>
              <a:t>“плотные”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участки</a:t>
            </a:r>
            <a:endParaRPr sz="2400">
              <a:latin typeface="Arial"/>
              <a:cs typeface="Arial"/>
            </a:endParaRPr>
          </a:p>
          <a:p>
            <a:pPr marL="184785" marR="1655445" indent="-172720">
              <a:lnSpc>
                <a:spcPts val="2600"/>
              </a:lnSpc>
              <a:spcBef>
                <a:spcPts val="38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находить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кластеры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очень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сложной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формы</a:t>
            </a:r>
            <a:endParaRPr sz="2400">
              <a:latin typeface="Arial"/>
              <a:cs typeface="Arial"/>
            </a:endParaRPr>
          </a:p>
          <a:p>
            <a:pPr marL="184785" marR="1409065" indent="-172720">
              <a:lnSpc>
                <a:spcPts val="2600"/>
              </a:lnSpc>
              <a:spcBef>
                <a:spcPts val="350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Часть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точек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относятся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никуда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считаются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шумом</a:t>
            </a:r>
            <a:endParaRPr sz="2400">
              <a:latin typeface="Arial"/>
              <a:cs typeface="Arial"/>
            </a:endParaRPr>
          </a:p>
          <a:p>
            <a:pPr marL="184785" marR="1558290" indent="-172720">
              <a:lnSpc>
                <a:spcPct val="90800"/>
              </a:lnSpc>
              <a:spcBef>
                <a:spcPts val="29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Проблемы при кластеризации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данных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сильно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различающейся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плотностью.</a:t>
            </a:r>
            <a:endParaRPr sz="2400">
              <a:latin typeface="Arial"/>
              <a:cs typeface="Arial"/>
            </a:endParaRPr>
          </a:p>
          <a:p>
            <a:pPr marL="184785" marR="1245870" indent="-172720">
              <a:lnSpc>
                <a:spcPts val="2610"/>
              </a:lnSpc>
              <a:spcBef>
                <a:spcPts val="37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Может быть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трудно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выбрать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параметры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новых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неизученных</a:t>
            </a:r>
            <a:endParaRPr sz="2400">
              <a:latin typeface="Arial"/>
              <a:cs typeface="Arial"/>
            </a:endParaRPr>
          </a:p>
          <a:p>
            <a:pPr marL="184785">
              <a:lnSpc>
                <a:spcPts val="2450"/>
              </a:lnSpc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датасетов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54548"/>
                </a:solidFill>
                <a:latin typeface="Arial"/>
                <a:cs typeface="Arial"/>
              </a:rPr>
              <a:t>(а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уже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изученные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кластеризовать</a:t>
            </a:r>
            <a:endParaRPr sz="2400">
              <a:latin typeface="Arial"/>
              <a:cs typeface="Arial"/>
            </a:endParaRPr>
          </a:p>
          <a:p>
            <a:pPr marL="184785">
              <a:lnSpc>
                <a:spcPts val="2750"/>
              </a:lnSpc>
            </a:pP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неинтересно)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9385" y="2203119"/>
            <a:ext cx="3084614" cy="305729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265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Классы</a:t>
            </a:r>
            <a:r>
              <a:rPr sz="3300" spc="-135" dirty="0"/>
              <a:t> </a:t>
            </a:r>
            <a:r>
              <a:rPr sz="3300" spc="-5" dirty="0"/>
              <a:t>моделей</a:t>
            </a:r>
            <a:r>
              <a:rPr sz="3300" spc="-135" dirty="0"/>
              <a:t> </a:t>
            </a:r>
            <a:r>
              <a:rPr sz="3300" dirty="0"/>
              <a:t>в</a:t>
            </a:r>
            <a:r>
              <a:rPr sz="3300" spc="-135" dirty="0"/>
              <a:t> </a:t>
            </a:r>
            <a:r>
              <a:rPr sz="3300" spc="-100" dirty="0"/>
              <a:t>ML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5832" y="1322247"/>
            <a:ext cx="7238365" cy="507365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Классификация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Регрессия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Ранжирование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Обучение</a:t>
            </a:r>
            <a:r>
              <a:rPr sz="2200" b="1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без</a:t>
            </a:r>
            <a:r>
              <a:rPr sz="2200" b="1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учителя</a:t>
            </a:r>
            <a:r>
              <a:rPr sz="2200" b="1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595959"/>
                </a:solidFill>
                <a:latin typeface="Arial"/>
                <a:cs typeface="Arial"/>
              </a:rPr>
              <a:t>(unsupervised</a:t>
            </a:r>
            <a:r>
              <a:rPr sz="22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595959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Кластеризация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Уменьшение</a:t>
            </a:r>
            <a:r>
              <a:rPr sz="2200" spc="-1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частичным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привлечением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1335"/>
              </a:spcBef>
            </a:pPr>
            <a:r>
              <a:rPr sz="2200" spc="-10" dirty="0">
                <a:solidFill>
                  <a:srgbClr val="B6B6B6"/>
                </a:solidFill>
                <a:latin typeface="Arial"/>
                <a:cs typeface="Arial"/>
              </a:rPr>
              <a:t>(semi-supervised</a:t>
            </a:r>
            <a:r>
              <a:rPr sz="2200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подкреплением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(reinforcement</a:t>
            </a:r>
            <a:r>
              <a:rPr sz="2200" spc="-8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1454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Уменьшение</a:t>
            </a:r>
            <a:r>
              <a:rPr sz="3300" spc="-175" dirty="0"/>
              <a:t> </a:t>
            </a:r>
            <a:r>
              <a:rPr sz="3300" spc="-5" dirty="0"/>
              <a:t>размерности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69624" y="1462201"/>
            <a:ext cx="7200900" cy="142938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8100" marR="30480">
              <a:lnSpc>
                <a:spcPts val="2630"/>
              </a:lnSpc>
              <a:spcBef>
                <a:spcPts val="395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Каждый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представлен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виде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многомерного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вектора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54548"/>
                </a:solidFill>
                <a:latin typeface="Arial"/>
                <a:cs typeface="Arial"/>
              </a:rPr>
              <a:t>&lt;x</a:t>
            </a:r>
            <a:r>
              <a:rPr sz="2400" spc="-195" baseline="-31250" dirty="0">
                <a:solidFill>
                  <a:srgbClr val="454548"/>
                </a:solidFill>
                <a:latin typeface="Arial"/>
                <a:cs typeface="Arial"/>
              </a:rPr>
              <a:t>1</a:t>
            </a:r>
            <a:r>
              <a:rPr sz="2400" spc="-130" dirty="0">
                <a:solidFill>
                  <a:srgbClr val="454548"/>
                </a:solidFill>
                <a:latin typeface="Arial"/>
                <a:cs typeface="Arial"/>
              </a:rPr>
              <a:t>,x</a:t>
            </a:r>
            <a:r>
              <a:rPr sz="2400" spc="-195" baseline="-31250" dirty="0">
                <a:solidFill>
                  <a:srgbClr val="454548"/>
                </a:solidFill>
                <a:latin typeface="Arial"/>
                <a:cs typeface="Arial"/>
              </a:rPr>
              <a:t>2</a:t>
            </a:r>
            <a:r>
              <a:rPr sz="2400" spc="-130" dirty="0">
                <a:solidFill>
                  <a:srgbClr val="454548"/>
                </a:solidFill>
                <a:latin typeface="Arial"/>
                <a:cs typeface="Arial"/>
              </a:rPr>
              <a:t>,...,x</a:t>
            </a:r>
            <a:r>
              <a:rPr sz="2400" spc="-195" baseline="-31250" dirty="0">
                <a:solidFill>
                  <a:srgbClr val="454548"/>
                </a:solidFill>
                <a:latin typeface="Arial"/>
                <a:cs typeface="Arial"/>
              </a:rPr>
              <a:t>n</a:t>
            </a:r>
            <a:r>
              <a:rPr sz="2400" spc="-130" dirty="0">
                <a:solidFill>
                  <a:srgbClr val="454548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 marL="38100" marR="113030">
              <a:lnSpc>
                <a:spcPts val="2600"/>
              </a:lnSpc>
              <a:spcBef>
                <a:spcPts val="335"/>
              </a:spcBef>
              <a:tabLst>
                <a:tab pos="5294630" algn="l"/>
              </a:tabLst>
            </a:pP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Зада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: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получи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ть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боле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компак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тное	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признаковое  опи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сан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ъе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та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95" dirty="0">
                <a:solidFill>
                  <a:srgbClr val="454548"/>
                </a:solidFill>
                <a:latin typeface="Arial"/>
                <a:cs typeface="Arial"/>
              </a:rPr>
              <a:t>&lt;x</a:t>
            </a:r>
            <a:r>
              <a:rPr sz="2400" spc="-585" baseline="-31250" dirty="0">
                <a:solidFill>
                  <a:srgbClr val="454548"/>
                </a:solidFill>
                <a:latin typeface="Arial"/>
                <a:cs typeface="Arial"/>
              </a:rPr>
              <a:t>1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,x</a:t>
            </a:r>
            <a:r>
              <a:rPr sz="2400" spc="-127" baseline="-31250" dirty="0">
                <a:solidFill>
                  <a:srgbClr val="454548"/>
                </a:solidFill>
                <a:latin typeface="Arial"/>
                <a:cs typeface="Arial"/>
              </a:rPr>
              <a:t>2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,...,x</a:t>
            </a:r>
            <a:r>
              <a:rPr sz="2400" spc="-75" baseline="-31250" dirty="0">
                <a:solidFill>
                  <a:srgbClr val="454548"/>
                </a:solidFill>
                <a:latin typeface="Arial"/>
                <a:cs typeface="Arial"/>
              </a:rPr>
              <a:t>k</a:t>
            </a:r>
            <a:r>
              <a:rPr sz="2400" spc="-425" dirty="0">
                <a:solidFill>
                  <a:srgbClr val="454548"/>
                </a:solidFill>
                <a:latin typeface="Arial"/>
                <a:cs typeface="Arial"/>
              </a:rPr>
              <a:t>&gt;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гд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54548"/>
                </a:solidFill>
                <a:latin typeface="Arial"/>
                <a:cs typeface="Arial"/>
              </a:rPr>
              <a:t>k&lt;n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3135481"/>
            <a:ext cx="7886699" cy="359609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2" y="330415"/>
            <a:ext cx="6907530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5" dirty="0"/>
              <a:t>Уменьшение</a:t>
            </a:r>
            <a:r>
              <a:rPr sz="3300" spc="-130" dirty="0"/>
              <a:t> </a:t>
            </a:r>
            <a:r>
              <a:rPr sz="3300" spc="-15" dirty="0"/>
              <a:t>размерности:</a:t>
            </a:r>
            <a:r>
              <a:rPr sz="3300" spc="-145" dirty="0"/>
              <a:t> </a:t>
            </a:r>
            <a:r>
              <a:rPr sz="3300" spc="-5" dirty="0"/>
              <a:t>Важные </a:t>
            </a:r>
            <a:r>
              <a:rPr sz="3300" spc="-905" dirty="0"/>
              <a:t> </a:t>
            </a:r>
            <a:r>
              <a:rPr sz="3300" spc="-5" dirty="0"/>
              <a:t>моменты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27898" y="1463217"/>
            <a:ext cx="7592695" cy="420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0"/>
              </a:spcBef>
              <a:buChar char="●"/>
              <a:tabLst>
                <a:tab pos="254000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Обучение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без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учителя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54548"/>
                </a:solidFill>
                <a:latin typeface="Arial"/>
                <a:cs typeface="Arial"/>
              </a:rPr>
              <a:t>(нет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размеченной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выборки)</a:t>
            </a:r>
            <a:endParaRPr sz="2200">
              <a:latin typeface="Arial"/>
              <a:cs typeface="Arial"/>
            </a:endParaRPr>
          </a:p>
          <a:p>
            <a:pPr marL="253365" marR="249554" indent="-241300">
              <a:lnSpc>
                <a:spcPct val="90500"/>
              </a:lnSpc>
              <a:spcBef>
                <a:spcPts val="330"/>
              </a:spcBef>
              <a:buChar char="●"/>
              <a:tabLst>
                <a:tab pos="254000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Помогает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устранять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454548"/>
                </a:solidFill>
                <a:latin typeface="Arial"/>
                <a:cs typeface="Arial"/>
              </a:rPr>
              <a:t>“проклятие</a:t>
            </a:r>
            <a:r>
              <a:rPr sz="22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размерности”: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данные </a:t>
            </a:r>
            <a:r>
              <a:rPr sz="2200" spc="-5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быстро становятся разреженными при увеличении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253365" marR="5080" indent="-241300">
              <a:lnSpc>
                <a:spcPct val="90500"/>
              </a:lnSpc>
              <a:spcBef>
                <a:spcPts val="330"/>
              </a:spcBef>
              <a:buChar char="●"/>
              <a:tabLst>
                <a:tab pos="254000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Удобно использовать для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визуализации,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когда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многомерный</a:t>
            </a:r>
            <a:r>
              <a:rPr sz="22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набор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данных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сводится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454548"/>
                </a:solidFill>
                <a:latin typeface="Arial"/>
                <a:cs typeface="Arial"/>
              </a:rPr>
              <a:t>2-3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измерениям, </a:t>
            </a:r>
            <a:r>
              <a:rPr sz="2200" spc="-5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которых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могут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быть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видны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закономерности</a:t>
            </a:r>
            <a:endParaRPr sz="220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spcBef>
                <a:spcPts val="80"/>
              </a:spcBef>
              <a:buChar char="●"/>
              <a:tabLst>
                <a:tab pos="254000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Удобно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использовать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2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разведочного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анализа</a:t>
            </a:r>
            <a:endParaRPr sz="2200">
              <a:latin typeface="Arial"/>
              <a:cs typeface="Arial"/>
            </a:endParaRPr>
          </a:p>
          <a:p>
            <a:pPr marL="253365" marR="216535" indent="-241300">
              <a:lnSpc>
                <a:spcPts val="2380"/>
              </a:lnSpc>
              <a:spcBef>
                <a:spcPts val="355"/>
              </a:spcBef>
              <a:buChar char="●"/>
              <a:tabLst>
                <a:tab pos="254000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Уменьшает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размер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датасета,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требуемое</a:t>
            </a:r>
            <a:r>
              <a:rPr sz="22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хранения </a:t>
            </a:r>
            <a:r>
              <a:rPr sz="2200" spc="-5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место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время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обработки</a:t>
            </a:r>
            <a:endParaRPr sz="2200">
              <a:latin typeface="Arial"/>
              <a:cs typeface="Arial"/>
            </a:endParaRPr>
          </a:p>
          <a:p>
            <a:pPr marL="253365" marR="52069" indent="-241300" algn="just">
              <a:lnSpc>
                <a:spcPct val="90500"/>
              </a:lnSpc>
              <a:spcBef>
                <a:spcPts val="295"/>
              </a:spcBef>
              <a:buChar char="●"/>
              <a:tabLst>
                <a:tab pos="254000" algn="l"/>
              </a:tabLst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Может помочь другим методам машинного обучения за </a:t>
            </a:r>
            <a:r>
              <a:rPr sz="2200" spc="-6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счёт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устранения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избыточных</a:t>
            </a:r>
            <a:r>
              <a:rPr sz="22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данных</a:t>
            </a:r>
            <a:r>
              <a:rPr sz="22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54548"/>
                </a:solidFill>
                <a:latin typeface="Arial"/>
                <a:cs typeface="Arial"/>
              </a:rPr>
              <a:t>(например,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сильно </a:t>
            </a:r>
            <a:r>
              <a:rPr sz="2200" spc="-6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скореллированных)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57531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10" dirty="0"/>
              <a:t>3.</a:t>
            </a:r>
            <a:r>
              <a:rPr sz="3300" spc="-120" dirty="0"/>
              <a:t> </a:t>
            </a:r>
            <a:r>
              <a:rPr sz="3300" spc="-5" dirty="0"/>
              <a:t>Оптимизация</a:t>
            </a:r>
            <a:r>
              <a:rPr sz="3300" spc="-100" dirty="0"/>
              <a:t> </a:t>
            </a:r>
            <a:r>
              <a:rPr sz="3300" spc="-25" dirty="0"/>
              <a:t>(Optimization)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75970" y="1665541"/>
            <a:ext cx="7489190" cy="315277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220979">
              <a:lnSpc>
                <a:spcPct val="89800"/>
              </a:lnSpc>
              <a:spcBef>
                <a:spcPts val="465"/>
              </a:spcBef>
            </a:pP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Как</a:t>
            </a:r>
            <a:r>
              <a:rPr sz="3000" spc="-114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именно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проводить</a:t>
            </a:r>
            <a:r>
              <a:rPr sz="3000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обучение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модели, </a:t>
            </a:r>
            <a:r>
              <a:rPr sz="3000" spc="-819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каким именно образом осуществлять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перебор пространства возможных </a:t>
            </a:r>
            <a:r>
              <a:rPr sz="300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5E7973"/>
                </a:solidFill>
                <a:latin typeface="Arial"/>
                <a:cs typeface="Arial"/>
              </a:rPr>
              <a:t>моделей,</a:t>
            </a:r>
            <a:r>
              <a:rPr sz="3000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чтобы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5E7973"/>
                </a:solidFill>
                <a:latin typeface="Arial"/>
                <a:cs typeface="Arial"/>
              </a:rPr>
              <a:t>найти</a:t>
            </a:r>
            <a:r>
              <a:rPr sz="3000" spc="-9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5E7973"/>
                </a:solidFill>
                <a:latin typeface="Arial"/>
                <a:cs typeface="Arial"/>
              </a:rPr>
              <a:t>лучшую.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ts val="3229"/>
              </a:lnSpc>
              <a:spcBef>
                <a:spcPts val="1689"/>
              </a:spcBef>
            </a:pPr>
            <a:r>
              <a:rPr sz="3000" i="1" spc="-20" dirty="0">
                <a:solidFill>
                  <a:srgbClr val="5E7973"/>
                </a:solidFill>
                <a:latin typeface="Arial"/>
                <a:cs typeface="Arial"/>
              </a:rPr>
              <a:t>Примеры:</a:t>
            </a:r>
            <a:r>
              <a:rPr sz="3000" i="1" spc="-11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стохастический</a:t>
            </a:r>
            <a:r>
              <a:rPr sz="3000" i="1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градиентный </a:t>
            </a:r>
            <a:r>
              <a:rPr sz="3000" i="1" spc="-81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20" dirty="0">
                <a:solidFill>
                  <a:srgbClr val="5E7973"/>
                </a:solidFill>
                <a:latin typeface="Arial"/>
                <a:cs typeface="Arial"/>
              </a:rPr>
              <a:t>спуск, </a:t>
            </a:r>
            <a:r>
              <a:rPr sz="3000" i="1" spc="-5" dirty="0">
                <a:solidFill>
                  <a:srgbClr val="5E7973"/>
                </a:solidFill>
                <a:latin typeface="Arial"/>
                <a:cs typeface="Arial"/>
              </a:rPr>
              <a:t>генетические </a:t>
            </a:r>
            <a:r>
              <a:rPr sz="3000" i="1" spc="-15" dirty="0">
                <a:solidFill>
                  <a:srgbClr val="5E7973"/>
                </a:solidFill>
                <a:latin typeface="Arial"/>
                <a:cs typeface="Arial"/>
              </a:rPr>
              <a:t>алгоритмы, </a:t>
            </a:r>
            <a:r>
              <a:rPr sz="3000" i="1" spc="45" dirty="0">
                <a:solidFill>
                  <a:srgbClr val="5E7973"/>
                </a:solidFill>
                <a:latin typeface="Arial"/>
                <a:cs typeface="Arial"/>
              </a:rPr>
              <a:t>grid </a:t>
            </a:r>
            <a:r>
              <a:rPr sz="3000" i="1" spc="50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50" dirty="0">
                <a:solidFill>
                  <a:srgbClr val="5E7973"/>
                </a:solidFill>
                <a:latin typeface="Arial"/>
                <a:cs typeface="Arial"/>
              </a:rPr>
              <a:t>search,</a:t>
            </a:r>
            <a:r>
              <a:rPr sz="3000" i="1" spc="-105" dirty="0">
                <a:solidFill>
                  <a:srgbClr val="5E7973"/>
                </a:solidFill>
                <a:latin typeface="Arial"/>
                <a:cs typeface="Arial"/>
              </a:rPr>
              <a:t> </a:t>
            </a:r>
            <a:r>
              <a:rPr sz="3000" i="1" spc="-1170" dirty="0">
                <a:solidFill>
                  <a:srgbClr val="5E7973"/>
                </a:solidFill>
                <a:latin typeface="Arial"/>
                <a:cs typeface="Arial"/>
              </a:rPr>
              <a:t>…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8421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Уменьшение</a:t>
            </a:r>
            <a:r>
              <a:rPr sz="3300" spc="-130" dirty="0"/>
              <a:t> </a:t>
            </a:r>
            <a:r>
              <a:rPr sz="3300" spc="-15" dirty="0"/>
              <a:t>размерности:</a:t>
            </a:r>
            <a:r>
              <a:rPr sz="3300" spc="-145" dirty="0"/>
              <a:t> </a:t>
            </a:r>
            <a:r>
              <a:rPr sz="3300" spc="-5" dirty="0"/>
              <a:t>методы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9525" y="1275511"/>
            <a:ext cx="7359650" cy="444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312420" indent="-412750">
              <a:lnSpc>
                <a:spcPct val="151000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Метод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главных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компонент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(principal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54548"/>
                </a:solidFill>
                <a:latin typeface="Arial"/>
                <a:cs typeface="Arial"/>
              </a:rPr>
              <a:t>component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54548"/>
                </a:solidFill>
                <a:latin typeface="Arial"/>
                <a:cs typeface="Arial"/>
              </a:rPr>
              <a:t>analysis,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54548"/>
                </a:solidFill>
                <a:latin typeface="Arial"/>
                <a:cs typeface="Arial"/>
              </a:rPr>
              <a:t>PCA)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47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Метод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независимых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компонент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(ICA)</a:t>
            </a:r>
            <a:endParaRPr sz="2400">
              <a:latin typeface="Arial"/>
              <a:cs typeface="Arial"/>
            </a:endParaRPr>
          </a:p>
          <a:p>
            <a:pPr marL="424815" marR="425450" indent="-412750">
              <a:lnSpc>
                <a:spcPct val="15100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Многомерное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шкалирование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(Multidimensional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54548"/>
                </a:solidFill>
                <a:latin typeface="Arial"/>
                <a:cs typeface="Arial"/>
              </a:rPr>
              <a:t>scaling,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MDS)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47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Автоэнкодеры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47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40" dirty="0">
                <a:solidFill>
                  <a:srgbClr val="454548"/>
                </a:solidFill>
                <a:latin typeface="Arial"/>
                <a:cs typeface="Arial"/>
              </a:rPr>
              <a:t>t-distributed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54548"/>
                </a:solidFill>
                <a:latin typeface="Arial"/>
                <a:cs typeface="Arial"/>
              </a:rPr>
              <a:t>stochastic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neighbor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embedding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54548"/>
                </a:solidFill>
                <a:latin typeface="Arial"/>
                <a:cs typeface="Arial"/>
              </a:rPr>
              <a:t>(t-SNE)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147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1099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Уменьшение</a:t>
            </a:r>
            <a:r>
              <a:rPr sz="3300" spc="-130" dirty="0"/>
              <a:t> </a:t>
            </a:r>
            <a:r>
              <a:rPr sz="3300" spc="-15" dirty="0"/>
              <a:t>размерности:</a:t>
            </a:r>
            <a:r>
              <a:rPr sz="3300" spc="-140" dirty="0"/>
              <a:t> </a:t>
            </a:r>
            <a:r>
              <a:rPr sz="3300" spc="-270" dirty="0"/>
              <a:t>PCA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2434" y="2499610"/>
            <a:ext cx="2741552" cy="43583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6652" y="1462201"/>
            <a:ext cx="7548245" cy="31750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84785" marR="5080" indent="-172720">
              <a:lnSpc>
                <a:spcPts val="2630"/>
              </a:lnSpc>
              <a:spcBef>
                <a:spcPts val="39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Преобразует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данные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(возможно,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коррелированные)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набор линейно независимых компонент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(главных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компонент).</a:t>
            </a:r>
            <a:endParaRPr sz="2400">
              <a:latin typeface="Arial"/>
              <a:cs typeface="Arial"/>
            </a:endParaRPr>
          </a:p>
          <a:p>
            <a:pPr marL="184785" marR="1456690" indent="-172720">
              <a:lnSpc>
                <a:spcPct val="90800"/>
              </a:lnSpc>
              <a:spcBef>
                <a:spcPts val="27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Первая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компонента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имеет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максимальную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дисперсию,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вторая следующую по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величине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454548"/>
                </a:solidFill>
                <a:latin typeface="Arial"/>
                <a:cs typeface="Arial"/>
              </a:rPr>
              <a:t>т.д.</a:t>
            </a:r>
            <a:endParaRPr sz="2400">
              <a:latin typeface="Arial"/>
              <a:cs typeface="Arial"/>
            </a:endParaRPr>
          </a:p>
          <a:p>
            <a:pPr marL="184785" marR="1315085" indent="-172720">
              <a:lnSpc>
                <a:spcPts val="2610"/>
              </a:lnSpc>
              <a:spcBef>
                <a:spcPts val="37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Фактически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находим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базис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пространстве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меньшей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размерности.</a:t>
            </a:r>
            <a:endParaRPr sz="2400">
              <a:latin typeface="Arial"/>
              <a:cs typeface="Arial"/>
            </a:endParaRPr>
          </a:p>
          <a:p>
            <a:pPr marL="184785" indent="-172720">
              <a:lnSpc>
                <a:spcPct val="100000"/>
              </a:lnSpc>
              <a:spcBef>
                <a:spcPts val="20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Очень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широко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применяемый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метод.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3150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Уменьшение</a:t>
            </a:r>
            <a:r>
              <a:rPr sz="3300" spc="-130" dirty="0"/>
              <a:t> </a:t>
            </a:r>
            <a:r>
              <a:rPr sz="3300" spc="-15" dirty="0"/>
              <a:t>размерности:</a:t>
            </a:r>
            <a:r>
              <a:rPr sz="3300" spc="-140" dirty="0"/>
              <a:t> </a:t>
            </a:r>
            <a:r>
              <a:rPr sz="3300" spc="50" dirty="0"/>
              <a:t>t-sne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89915" y="1502841"/>
            <a:ext cx="7662545" cy="19221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91770" marR="5080" indent="-172720">
              <a:lnSpc>
                <a:spcPct val="90800"/>
              </a:lnSpc>
              <a:spcBef>
                <a:spcPts val="365"/>
              </a:spcBef>
              <a:buClr>
                <a:srgbClr val="454548"/>
              </a:buClr>
              <a:buChar char="•"/>
              <a:tabLst>
                <a:tab pos="192405" algn="l"/>
              </a:tabLst>
            </a:pP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An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illustrated </a:t>
            </a:r>
            <a:r>
              <a:rPr sz="2400" spc="15" dirty="0">
                <a:solidFill>
                  <a:srgbClr val="424242"/>
                </a:solidFill>
                <a:latin typeface="Arial"/>
                <a:cs typeface="Arial"/>
              </a:rPr>
              <a:t>introduction </a:t>
            </a:r>
            <a:r>
              <a:rPr sz="2400" spc="4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2400" spc="-15" dirty="0">
                <a:solidFill>
                  <a:srgbClr val="424242"/>
                </a:solidFill>
                <a:latin typeface="Arial"/>
                <a:cs typeface="Arial"/>
              </a:rPr>
              <a:t>the </a:t>
            </a:r>
            <a:r>
              <a:rPr sz="2400" spc="-45" dirty="0">
                <a:solidFill>
                  <a:srgbClr val="424242"/>
                </a:solidFill>
                <a:latin typeface="Arial"/>
                <a:cs typeface="Arial"/>
              </a:rPr>
              <a:t>t-SNE </a:t>
            </a:r>
            <a:r>
              <a:rPr sz="2400" spc="-5" dirty="0">
                <a:solidFill>
                  <a:srgbClr val="424242"/>
                </a:solidFill>
                <a:latin typeface="Arial"/>
                <a:cs typeface="Arial"/>
              </a:rPr>
              <a:t>algorithm </a:t>
            </a:r>
            <a:r>
              <a:rPr sz="2400" dirty="0">
                <a:solidFill>
                  <a:srgbClr val="0096A6"/>
                </a:solidFill>
                <a:latin typeface="Arial"/>
                <a:cs typeface="Arial"/>
              </a:rPr>
              <a:t> </a:t>
            </a:r>
            <a:r>
              <a:rPr sz="2400" u="heavy" spc="40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https://www.oreilly.com/learning/an-illustrated-introdu </a:t>
            </a:r>
            <a:r>
              <a:rPr sz="2400" spc="-655" dirty="0">
                <a:solidFill>
                  <a:srgbClr val="0096A6"/>
                </a:solidFill>
                <a:latin typeface="Arial"/>
                <a:cs typeface="Arial"/>
              </a:rPr>
              <a:t> </a:t>
            </a:r>
            <a:r>
              <a:rPr sz="2400" u="heavy" spc="60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2"/>
              </a:rPr>
              <a:t>ction-to-the-t-sne-algorithm</a:t>
            </a:r>
            <a:endParaRPr sz="2400">
              <a:latin typeface="Arial"/>
              <a:cs typeface="Arial"/>
            </a:endParaRPr>
          </a:p>
          <a:p>
            <a:pPr marL="191770" marR="2556510" indent="-179705">
              <a:lnSpc>
                <a:spcPts val="2630"/>
              </a:lnSpc>
              <a:spcBef>
                <a:spcPts val="1614"/>
              </a:spcBef>
              <a:buChar char="•"/>
              <a:tabLst>
                <a:tab pos="192405" algn="l"/>
              </a:tabLst>
            </a:pPr>
            <a:r>
              <a:rPr sz="2400" spc="65" dirty="0">
                <a:solidFill>
                  <a:srgbClr val="454548"/>
                </a:solidFill>
                <a:latin typeface="Arial"/>
                <a:cs typeface="Arial"/>
              </a:rPr>
              <a:t>How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454548"/>
                </a:solidFill>
                <a:latin typeface="Arial"/>
                <a:cs typeface="Arial"/>
              </a:rPr>
              <a:t>to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54548"/>
                </a:solidFill>
                <a:latin typeface="Arial"/>
                <a:cs typeface="Arial"/>
              </a:rPr>
              <a:t>Use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54548"/>
                </a:solidFill>
                <a:latin typeface="Arial"/>
                <a:cs typeface="Arial"/>
              </a:rPr>
              <a:t>t-SNE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Effectively  </a:t>
            </a:r>
            <a:r>
              <a:rPr sz="2400" u="heavy" spc="35" dirty="0">
                <a:solidFill>
                  <a:srgbClr val="0096A6"/>
                </a:solidFill>
                <a:uFill>
                  <a:solidFill>
                    <a:srgbClr val="0096A6"/>
                  </a:solidFill>
                </a:uFill>
                <a:latin typeface="Arial"/>
                <a:cs typeface="Arial"/>
                <a:hlinkClick r:id="rId3"/>
              </a:rPr>
              <a:t>http://distill.pub/2016/misread-tsne/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3070" y="3590721"/>
            <a:ext cx="4900929" cy="326727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265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Классы</a:t>
            </a:r>
            <a:r>
              <a:rPr sz="3300" spc="-135" dirty="0"/>
              <a:t> </a:t>
            </a:r>
            <a:r>
              <a:rPr sz="3300" spc="-5" dirty="0"/>
              <a:t>моделей</a:t>
            </a:r>
            <a:r>
              <a:rPr sz="3300" spc="-135" dirty="0"/>
              <a:t> </a:t>
            </a:r>
            <a:r>
              <a:rPr sz="3300" dirty="0"/>
              <a:t>в</a:t>
            </a:r>
            <a:r>
              <a:rPr sz="3300" spc="-135" dirty="0"/>
              <a:t> </a:t>
            </a:r>
            <a:r>
              <a:rPr sz="3300" spc="-100" dirty="0"/>
              <a:t>ML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5841" y="1322247"/>
            <a:ext cx="7238365" cy="507428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Классификация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Регрессия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Ранжирование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без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(unsupervised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8145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Кластеризация</a:t>
            </a:r>
            <a:endParaRPr sz="2200">
              <a:latin typeface="Arial"/>
              <a:cs typeface="Arial"/>
            </a:endParaRPr>
          </a:p>
          <a:p>
            <a:pPr marL="866775" lvl="1" indent="-398145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Уменьшение</a:t>
            </a:r>
            <a:r>
              <a:rPr sz="2200" spc="-11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Обучение</a:t>
            </a:r>
            <a:r>
              <a:rPr sz="2200" b="1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95959"/>
                </a:solidFill>
                <a:latin typeface="Arial"/>
                <a:cs typeface="Arial"/>
              </a:rPr>
              <a:t>с</a:t>
            </a:r>
            <a:r>
              <a:rPr sz="2200" b="1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частичным</a:t>
            </a:r>
            <a:r>
              <a:rPr sz="2200" b="1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привлечением</a:t>
            </a:r>
            <a:r>
              <a:rPr sz="2200" b="1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учителя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1335"/>
              </a:spcBef>
            </a:pPr>
            <a:r>
              <a:rPr sz="2200" spc="-10" dirty="0">
                <a:solidFill>
                  <a:srgbClr val="595959"/>
                </a:solidFill>
                <a:latin typeface="Arial"/>
                <a:cs typeface="Arial"/>
              </a:rPr>
              <a:t>(semi-supervised</a:t>
            </a:r>
            <a:r>
              <a:rPr sz="22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595959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подкреплением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(reinforcement</a:t>
            </a:r>
            <a:r>
              <a:rPr sz="2200" spc="-8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330415"/>
            <a:ext cx="7425690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5" dirty="0"/>
              <a:t>Обучение</a:t>
            </a:r>
            <a:r>
              <a:rPr sz="3300" spc="-125" dirty="0"/>
              <a:t> </a:t>
            </a:r>
            <a:r>
              <a:rPr sz="3300" dirty="0"/>
              <a:t>с</a:t>
            </a:r>
            <a:r>
              <a:rPr sz="3300" spc="-135" dirty="0"/>
              <a:t> </a:t>
            </a:r>
            <a:r>
              <a:rPr sz="3300" spc="-5" dirty="0"/>
              <a:t>частичным</a:t>
            </a:r>
            <a:r>
              <a:rPr sz="3300" spc="-125" dirty="0"/>
              <a:t> </a:t>
            </a:r>
            <a:r>
              <a:rPr sz="3300" spc="-5" dirty="0"/>
              <a:t>привлечением </a:t>
            </a:r>
            <a:r>
              <a:rPr sz="3300" spc="-900" dirty="0"/>
              <a:t> </a:t>
            </a:r>
            <a:r>
              <a:rPr sz="3300" spc="-5" dirty="0"/>
              <a:t>учителя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24" y="1462201"/>
            <a:ext cx="7665720" cy="428688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95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Вариант обучения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учителем </a:t>
            </a:r>
            <a:r>
              <a:rPr sz="2400" spc="-35" dirty="0">
                <a:solidFill>
                  <a:srgbClr val="454548"/>
                </a:solidFill>
                <a:latin typeface="Arial"/>
                <a:cs typeface="Arial"/>
              </a:rPr>
              <a:t>(supervised </a:t>
            </a:r>
            <a:r>
              <a:rPr sz="2400" spc="-45" dirty="0">
                <a:solidFill>
                  <a:srgbClr val="454548"/>
                </a:solidFill>
                <a:latin typeface="Arial"/>
                <a:cs typeface="Arial"/>
              </a:rPr>
              <a:t>learning),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400" spc="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котором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также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используются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неразмеченные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данные.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Например,</a:t>
            </a:r>
            <a:endParaRPr sz="2400">
              <a:latin typeface="Arial"/>
              <a:cs typeface="Arial"/>
            </a:endParaRPr>
          </a:p>
          <a:p>
            <a:pPr marL="186690" marR="387985" indent="-172720">
              <a:lnSpc>
                <a:spcPts val="2600"/>
              </a:lnSpc>
              <a:spcBef>
                <a:spcPts val="365"/>
              </a:spcBef>
              <a:buChar char="•"/>
              <a:tabLst>
                <a:tab pos="187325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Есть небольшой размеченный датасет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(большой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датасет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</a:t>
            </a:r>
            <a:r>
              <a:rPr sz="2400" b="1" spc="-5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рог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или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его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всегда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можно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получить).</a:t>
            </a:r>
            <a:endParaRPr sz="2400">
              <a:latin typeface="Arial"/>
              <a:cs typeface="Arial"/>
            </a:endParaRPr>
          </a:p>
          <a:p>
            <a:pPr marL="186690" indent="-173355">
              <a:lnSpc>
                <a:spcPts val="2745"/>
              </a:lnSpc>
              <a:spcBef>
                <a:spcPts val="30"/>
              </a:spcBef>
              <a:buChar char="•"/>
              <a:tabLst>
                <a:tab pos="187325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Есть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большой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неразмеченный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датасет</a:t>
            </a:r>
            <a:endParaRPr sz="2400">
              <a:latin typeface="Arial"/>
              <a:cs typeface="Arial"/>
            </a:endParaRPr>
          </a:p>
          <a:p>
            <a:pPr marL="186690">
              <a:lnSpc>
                <a:spcPts val="2745"/>
              </a:lnSpc>
            </a:pP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(неразмеченных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данных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много).</a:t>
            </a:r>
            <a:endParaRPr sz="2400">
              <a:latin typeface="Arial"/>
              <a:cs typeface="Arial"/>
            </a:endParaRPr>
          </a:p>
          <a:p>
            <a:pPr marL="186690" marR="39370" indent="-172720">
              <a:lnSpc>
                <a:spcPts val="2610"/>
              </a:lnSpc>
              <a:spcBef>
                <a:spcPts val="380"/>
              </a:spcBef>
              <a:buChar char="•"/>
              <a:tabLst>
                <a:tab pos="187325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неразмеченным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данным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модель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54548"/>
                </a:solidFill>
                <a:latin typeface="Arial"/>
                <a:cs typeface="Arial"/>
              </a:rPr>
              <a:t>“учит”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структуру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закономерности.</a:t>
            </a:r>
            <a:endParaRPr sz="2400">
              <a:latin typeface="Arial"/>
              <a:cs typeface="Arial"/>
            </a:endParaRPr>
          </a:p>
          <a:p>
            <a:pPr marL="186690" marR="88265" indent="-172720">
              <a:lnSpc>
                <a:spcPts val="2610"/>
              </a:lnSpc>
              <a:spcBef>
                <a:spcPts val="330"/>
              </a:spcBef>
              <a:buChar char="•"/>
              <a:tabLst>
                <a:tab pos="187325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 размеченным данным на уже выделенной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структуре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учим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модель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использованием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разметки.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974" y="715683"/>
            <a:ext cx="4265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Классы</a:t>
            </a:r>
            <a:r>
              <a:rPr sz="3300" spc="-135" dirty="0"/>
              <a:t> </a:t>
            </a:r>
            <a:r>
              <a:rPr sz="3300" spc="-5" dirty="0"/>
              <a:t>моделей</a:t>
            </a:r>
            <a:r>
              <a:rPr sz="3300" spc="-135" dirty="0"/>
              <a:t> </a:t>
            </a:r>
            <a:r>
              <a:rPr sz="3300" dirty="0"/>
              <a:t>в</a:t>
            </a:r>
            <a:r>
              <a:rPr sz="3300" spc="-135" dirty="0"/>
              <a:t> </a:t>
            </a:r>
            <a:r>
              <a:rPr sz="3300" spc="-100" dirty="0"/>
              <a:t>ML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35834" y="1322247"/>
            <a:ext cx="7238365" cy="507428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4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Классификация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Регрессия</a:t>
            </a:r>
            <a:endParaRPr sz="2200">
              <a:latin typeface="Arial"/>
              <a:cs typeface="Arial"/>
            </a:endParaRPr>
          </a:p>
          <a:p>
            <a:pPr marL="866775" lvl="1" indent="-397510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Ранжирование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7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без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r>
              <a:rPr sz="2200" b="1" spc="-75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B6B6B6"/>
                </a:solidFill>
                <a:latin typeface="Arial"/>
                <a:cs typeface="Arial"/>
              </a:rPr>
              <a:t>(unsupervised</a:t>
            </a:r>
            <a:r>
              <a:rPr sz="2200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866775" lvl="1" indent="-398145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Кластеризация</a:t>
            </a:r>
            <a:endParaRPr sz="2200">
              <a:latin typeface="Arial"/>
              <a:cs typeface="Arial"/>
            </a:endParaRPr>
          </a:p>
          <a:p>
            <a:pPr marL="866775" lvl="1" indent="-398145">
              <a:lnSpc>
                <a:spcPct val="100000"/>
              </a:lnSpc>
              <a:spcBef>
                <a:spcPts val="1335"/>
              </a:spcBef>
              <a:buChar char="○"/>
              <a:tabLst>
                <a:tab pos="866775" algn="l"/>
                <a:tab pos="867410" algn="l"/>
              </a:tabLst>
            </a:pP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Уменьшение</a:t>
            </a:r>
            <a:r>
              <a:rPr sz="2200" spc="-11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B6B6B6"/>
                </a:solidFill>
                <a:latin typeface="Arial"/>
                <a:cs typeface="Arial"/>
              </a:rPr>
              <a:t>размерности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Обучение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B6B6B6"/>
                </a:solidFill>
                <a:latin typeface="Arial"/>
                <a:cs typeface="Arial"/>
              </a:rPr>
              <a:t>с</a:t>
            </a:r>
            <a:r>
              <a:rPr sz="2200" b="1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частичным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привлечением</a:t>
            </a:r>
            <a:r>
              <a:rPr sz="2200" b="1" spc="-8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B6B6B6"/>
                </a:solidFill>
                <a:latin typeface="Arial"/>
                <a:cs typeface="Arial"/>
              </a:rPr>
              <a:t>учителя</a:t>
            </a:r>
            <a:endParaRPr sz="2200">
              <a:latin typeface="Arial"/>
              <a:cs typeface="Arial"/>
            </a:endParaRPr>
          </a:p>
          <a:p>
            <a:pPr marL="409575">
              <a:lnSpc>
                <a:spcPct val="100000"/>
              </a:lnSpc>
              <a:spcBef>
                <a:spcPts val="1335"/>
              </a:spcBef>
            </a:pPr>
            <a:r>
              <a:rPr sz="2200" spc="-10" dirty="0">
                <a:solidFill>
                  <a:srgbClr val="B6B6B6"/>
                </a:solidFill>
                <a:latin typeface="Arial"/>
                <a:cs typeface="Arial"/>
              </a:rPr>
              <a:t>(semi-supervised</a:t>
            </a:r>
            <a:r>
              <a:rPr sz="2200" spc="-90" dirty="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B6B6B6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ct val="100000"/>
              </a:lnSpc>
              <a:spcBef>
                <a:spcPts val="1335"/>
              </a:spcBef>
              <a:buFont typeface="Arial"/>
              <a:buChar char="●"/>
              <a:tabLst>
                <a:tab pos="409575" algn="l"/>
                <a:tab pos="410209" algn="l"/>
              </a:tabLst>
            </a:pP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Обучение</a:t>
            </a:r>
            <a:r>
              <a:rPr sz="2200" b="1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95959"/>
                </a:solidFill>
                <a:latin typeface="Arial"/>
                <a:cs typeface="Arial"/>
              </a:rPr>
              <a:t>с</a:t>
            </a:r>
            <a:r>
              <a:rPr sz="2200" b="1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Arial"/>
                <a:cs typeface="Arial"/>
              </a:rPr>
              <a:t>подкреплением</a:t>
            </a:r>
            <a:r>
              <a:rPr sz="2200" b="1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Arial"/>
                <a:cs typeface="Arial"/>
              </a:rPr>
              <a:t>(reinforcement</a:t>
            </a:r>
            <a:r>
              <a:rPr sz="22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595959"/>
                </a:solidFill>
                <a:latin typeface="Arial"/>
                <a:cs typeface="Arial"/>
              </a:rPr>
              <a:t>learning)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4089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Обучение</a:t>
            </a:r>
            <a:r>
              <a:rPr sz="3300" spc="-140" dirty="0"/>
              <a:t> </a:t>
            </a:r>
            <a:r>
              <a:rPr sz="3300" dirty="0"/>
              <a:t>с</a:t>
            </a:r>
            <a:r>
              <a:rPr sz="3300" spc="-150" dirty="0"/>
              <a:t> </a:t>
            </a:r>
            <a:r>
              <a:rPr sz="3300" spc="-5" dirty="0"/>
              <a:t>подкреплением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12525" y="1462201"/>
            <a:ext cx="7694930" cy="436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Постановка</a:t>
            </a:r>
            <a:r>
              <a:rPr sz="24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задачи:</a:t>
            </a:r>
            <a:endParaRPr sz="2400">
              <a:latin typeface="Arial"/>
              <a:cs typeface="Arial"/>
            </a:endParaRPr>
          </a:p>
          <a:p>
            <a:pPr marL="268605" marR="5080" indent="-256540">
              <a:lnSpc>
                <a:spcPts val="2600"/>
              </a:lnSpc>
              <a:spcBef>
                <a:spcPts val="38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Есть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среда,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которой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действует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агент.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среды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есть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состояние.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Агент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совершать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действия.</a:t>
            </a:r>
            <a:endParaRPr sz="2400">
              <a:latin typeface="Arial"/>
              <a:cs typeface="Arial"/>
            </a:endParaRPr>
          </a:p>
          <a:p>
            <a:pPr marL="268605" marR="605790" indent="-256540">
              <a:lnSpc>
                <a:spcPts val="2600"/>
              </a:lnSpc>
              <a:spcBef>
                <a:spcPts val="36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Действия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приносят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некий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результат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54548"/>
                </a:solidFill>
                <a:latin typeface="Arial"/>
                <a:cs typeface="Arial"/>
              </a:rPr>
              <a:t>(reward)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(не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обязательно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мгновенно)</a:t>
            </a:r>
            <a:endParaRPr sz="2400">
              <a:latin typeface="Arial"/>
              <a:cs typeface="Arial"/>
            </a:endParaRPr>
          </a:p>
          <a:p>
            <a:pPr marL="268605" marR="307975" indent="-256540">
              <a:lnSpc>
                <a:spcPts val="2610"/>
              </a:lnSpc>
              <a:spcBef>
                <a:spcPts val="340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Надо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научиться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такой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модели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поведения,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которая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максимизирует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результат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54548"/>
              </a:buClr>
              <a:buFont typeface="Arial"/>
              <a:buChar char="●"/>
            </a:pPr>
            <a:endParaRPr sz="2550">
              <a:latin typeface="Arial"/>
              <a:cs typeface="Arial"/>
            </a:endParaRPr>
          </a:p>
          <a:p>
            <a:pPr marL="94615">
              <a:lnSpc>
                <a:spcPct val="100000"/>
              </a:lnSpc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Типичные</a:t>
            </a:r>
            <a:r>
              <a:rPr sz="24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задачи: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4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Управлени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роботом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45"/>
              </a:spcBef>
              <a:buChar char="●"/>
              <a:tabLst>
                <a:tab pos="26924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Оптимизация</a:t>
            </a:r>
            <a:r>
              <a:rPr sz="2400" spc="-114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1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играх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999490" marR="5080" indent="-987425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Процесс</a:t>
            </a:r>
            <a:r>
              <a:rPr spc="-45" dirty="0"/>
              <a:t> </a:t>
            </a:r>
            <a:r>
              <a:rPr spc="-5" dirty="0"/>
              <a:t>машинного</a:t>
            </a:r>
            <a:r>
              <a:rPr spc="-45" dirty="0"/>
              <a:t> </a:t>
            </a:r>
            <a:r>
              <a:rPr spc="-5" dirty="0"/>
              <a:t>обучения: </a:t>
            </a:r>
            <a:r>
              <a:rPr spc="-985" dirty="0"/>
              <a:t> </a:t>
            </a:r>
            <a:r>
              <a:rPr spc="-5" dirty="0"/>
              <a:t>#3.</a:t>
            </a:r>
            <a:r>
              <a:rPr spc="-20" dirty="0"/>
              <a:t> </a:t>
            </a:r>
            <a:r>
              <a:rPr spc="-5" dirty="0"/>
              <a:t>Метрики</a:t>
            </a:r>
            <a:r>
              <a:rPr spc="-15" dirty="0"/>
              <a:t> </a:t>
            </a:r>
            <a:r>
              <a:rPr spc="-5" dirty="0"/>
              <a:t>качества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48399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Выбор</a:t>
            </a:r>
            <a:r>
              <a:rPr sz="3300" spc="-145" dirty="0"/>
              <a:t> </a:t>
            </a:r>
            <a:r>
              <a:rPr sz="3300" spc="-5" dirty="0"/>
              <a:t>метрики</a:t>
            </a:r>
            <a:r>
              <a:rPr sz="3300" spc="-140" dirty="0"/>
              <a:t> </a:t>
            </a:r>
            <a:r>
              <a:rPr sz="3300" spc="-5" dirty="0"/>
              <a:t>качества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27898" y="1417497"/>
            <a:ext cx="7669530" cy="530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909319">
              <a:lnSpc>
                <a:spcPct val="113599"/>
              </a:lnSpc>
              <a:spcBef>
                <a:spcPts val="100"/>
              </a:spcBef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Разные</a:t>
            </a:r>
            <a:r>
              <a:rPr sz="22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задачи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подразумевают</a:t>
            </a:r>
            <a:r>
              <a:rPr sz="22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различные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метрики </a:t>
            </a:r>
            <a:r>
              <a:rPr sz="2200" spc="-6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качества.</a:t>
            </a:r>
            <a:endParaRPr sz="2200">
              <a:latin typeface="Arial"/>
              <a:cs typeface="Arial"/>
            </a:endParaRPr>
          </a:p>
          <a:p>
            <a:pPr marL="79375">
              <a:lnSpc>
                <a:spcPct val="100000"/>
              </a:lnSpc>
              <a:spcBef>
                <a:spcPts val="680"/>
              </a:spcBef>
            </a:pPr>
            <a:r>
              <a:rPr sz="2200" spc="-110" dirty="0">
                <a:solidFill>
                  <a:srgbClr val="454548"/>
                </a:solidFill>
                <a:latin typeface="Arial"/>
                <a:cs typeface="Arial"/>
              </a:rPr>
              <a:t>4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класс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метри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к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spcBef>
                <a:spcPts val="735"/>
              </a:spcBef>
              <a:buFont typeface="Arial"/>
              <a:buChar char="●"/>
              <a:tabLst>
                <a:tab pos="254000" algn="l"/>
              </a:tabLst>
            </a:pPr>
            <a:r>
              <a:rPr sz="2200" b="1" spc="-5" dirty="0">
                <a:solidFill>
                  <a:srgbClr val="454548"/>
                </a:solidFill>
                <a:latin typeface="Arial"/>
                <a:cs typeface="Arial"/>
              </a:rPr>
              <a:t>Бизне</a:t>
            </a:r>
            <a:r>
              <a:rPr sz="2200" b="1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200" b="1" spc="290" dirty="0">
                <a:solidFill>
                  <a:srgbClr val="454548"/>
                </a:solidFill>
                <a:latin typeface="Arial"/>
                <a:cs typeface="Arial"/>
              </a:rPr>
              <a:t>-</a:t>
            </a:r>
            <a:r>
              <a:rPr sz="2200" b="1" spc="-5" dirty="0">
                <a:solidFill>
                  <a:srgbClr val="454548"/>
                </a:solidFill>
                <a:latin typeface="Arial"/>
                <a:cs typeface="Arial"/>
              </a:rPr>
              <a:t>метрик</a:t>
            </a:r>
            <a:r>
              <a:rPr sz="2200" b="1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200" b="1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454548"/>
                </a:solidFill>
                <a:latin typeface="Arial"/>
                <a:cs typeface="Arial"/>
              </a:rPr>
              <a:t>(KPI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други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важны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метрик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200" spc="-50" dirty="0">
                <a:solidFill>
                  <a:srgbClr val="454548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253365" marR="5080" indent="-241300">
              <a:lnSpc>
                <a:spcPct val="114700"/>
              </a:lnSpc>
              <a:spcBef>
                <a:spcPts val="345"/>
              </a:spcBef>
              <a:buFont typeface="Arial"/>
              <a:buChar char="●"/>
              <a:tabLst>
                <a:tab pos="254000" algn="l"/>
              </a:tabLst>
            </a:pPr>
            <a:r>
              <a:rPr sz="2200" b="1" spc="15" dirty="0">
                <a:solidFill>
                  <a:srgbClr val="454548"/>
                </a:solidFill>
                <a:latin typeface="Arial"/>
                <a:cs typeface="Arial"/>
              </a:rPr>
              <a:t>Онлайн-метрики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(доступны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работающей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системе,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можно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использовать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эксперименте,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например,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среднее </a:t>
            </a:r>
            <a:r>
              <a:rPr sz="2200" spc="-5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время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просмотра</a:t>
            </a:r>
            <a:r>
              <a:rPr sz="22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сайта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пользователем)</a:t>
            </a:r>
            <a:endParaRPr sz="2200">
              <a:latin typeface="Arial"/>
              <a:cs typeface="Arial"/>
            </a:endParaRPr>
          </a:p>
          <a:p>
            <a:pPr marL="253365" marR="565150" indent="-241300">
              <a:lnSpc>
                <a:spcPct val="115700"/>
              </a:lnSpc>
              <a:spcBef>
                <a:spcPts val="265"/>
              </a:spcBef>
              <a:buFont typeface="Arial"/>
              <a:buChar char="●"/>
              <a:tabLst>
                <a:tab pos="254000" algn="l"/>
              </a:tabLst>
            </a:pPr>
            <a:r>
              <a:rPr sz="2200" b="1" spc="15" dirty="0">
                <a:solidFill>
                  <a:srgbClr val="0000FF"/>
                </a:solidFill>
                <a:latin typeface="Arial"/>
                <a:cs typeface="Arial"/>
              </a:rPr>
              <a:t>Офлайн-метрики</a:t>
            </a:r>
            <a:r>
              <a:rPr sz="2200" b="1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Arial"/>
                <a:cs typeface="Arial"/>
              </a:rPr>
              <a:t>(оценка</a:t>
            </a:r>
            <a:r>
              <a:rPr sz="22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качества</a:t>
            </a:r>
            <a:r>
              <a:rPr sz="2200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Arial"/>
                <a:cs typeface="Arial"/>
              </a:rPr>
              <a:t>классификации, </a:t>
            </a:r>
            <a:r>
              <a:rPr sz="2200" spc="-5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Arial"/>
                <a:cs typeface="Arial"/>
              </a:rPr>
              <a:t>регрессии,</a:t>
            </a:r>
            <a:r>
              <a:rPr sz="22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450" dirty="0">
                <a:solidFill>
                  <a:srgbClr val="0000FF"/>
                </a:solidFill>
                <a:latin typeface="Arial"/>
                <a:cs typeface="Arial"/>
              </a:rPr>
              <a:t>…)</a:t>
            </a:r>
            <a:endParaRPr sz="2200">
              <a:latin typeface="Arial"/>
              <a:cs typeface="Arial"/>
            </a:endParaRPr>
          </a:p>
          <a:p>
            <a:pPr marL="253365" marR="204470" indent="-241300">
              <a:lnSpc>
                <a:spcPct val="115700"/>
              </a:lnSpc>
              <a:spcBef>
                <a:spcPts val="265"/>
              </a:spcBef>
              <a:buFont typeface="Arial"/>
              <a:buChar char="●"/>
              <a:tabLst>
                <a:tab pos="254000" algn="l"/>
              </a:tabLst>
            </a:pPr>
            <a:r>
              <a:rPr sz="2200" b="1" spc="-5" dirty="0">
                <a:solidFill>
                  <a:srgbClr val="454548"/>
                </a:solidFill>
                <a:latin typeface="Arial"/>
                <a:cs typeface="Arial"/>
              </a:rPr>
              <a:t>Метрики</a:t>
            </a:r>
            <a:r>
              <a:rPr sz="2200" b="1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454548"/>
                </a:solidFill>
                <a:latin typeface="Arial"/>
                <a:cs typeface="Arial"/>
              </a:rPr>
              <a:t>обучения</a:t>
            </a:r>
            <a:r>
              <a:rPr sz="2200" b="1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(функции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454548"/>
                </a:solidFill>
                <a:latin typeface="Arial"/>
                <a:cs typeface="Arial"/>
              </a:rPr>
              <a:t>потерь,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внутренняя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кухня </a:t>
            </a:r>
            <a:r>
              <a:rPr sz="2200" spc="-5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454548"/>
                </a:solidFill>
                <a:latin typeface="Arial"/>
                <a:cs typeface="Arial"/>
              </a:rPr>
              <a:t>алгоритмов)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Arial"/>
              <a:cs typeface="Arial"/>
            </a:endParaRPr>
          </a:p>
          <a:p>
            <a:pPr marL="7937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2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практике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они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крайне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редко</a:t>
            </a:r>
            <a:r>
              <a:rPr sz="22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454548"/>
                </a:solidFill>
                <a:latin typeface="Arial"/>
                <a:cs typeface="Arial"/>
              </a:rPr>
              <a:t>соответствуют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54548"/>
                </a:solidFill>
                <a:latin typeface="Arial"/>
                <a:cs typeface="Arial"/>
              </a:rPr>
              <a:t>друг</a:t>
            </a:r>
            <a:r>
              <a:rPr sz="22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454548"/>
                </a:solidFill>
                <a:latin typeface="Arial"/>
                <a:cs typeface="Arial"/>
              </a:rPr>
              <a:t>другу.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5860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Метрики</a:t>
            </a:r>
            <a:r>
              <a:rPr sz="3300" spc="-135" dirty="0"/>
              <a:t> </a:t>
            </a:r>
            <a:r>
              <a:rPr sz="3300" spc="-5" dirty="0"/>
              <a:t>качества</a:t>
            </a:r>
            <a:r>
              <a:rPr sz="3300" spc="-135" dirty="0"/>
              <a:t> </a:t>
            </a:r>
            <a:r>
              <a:rPr sz="3300" spc="-5" dirty="0"/>
              <a:t>регрессии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22" y="1316152"/>
            <a:ext cx="8028940" cy="539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5370">
              <a:lnSpc>
                <a:spcPct val="151300"/>
              </a:lnSpc>
              <a:spcBef>
                <a:spcPts val="100"/>
              </a:spcBef>
            </a:pPr>
            <a:r>
              <a:rPr sz="1900" b="1" spc="-5" dirty="0">
                <a:solidFill>
                  <a:srgbClr val="454548"/>
                </a:solidFill>
                <a:latin typeface="Arial"/>
                <a:cs typeface="Arial"/>
              </a:rPr>
              <a:t>Общая</a:t>
            </a:r>
            <a:r>
              <a:rPr sz="1900" b="1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b="1" spc="-30" dirty="0">
                <a:solidFill>
                  <a:srgbClr val="454548"/>
                </a:solidFill>
                <a:latin typeface="Arial"/>
                <a:cs typeface="Arial"/>
              </a:rPr>
              <a:t>идея:</a:t>
            </a:r>
            <a:r>
              <a:rPr sz="1900" b="1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насколько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хорошо</a:t>
            </a:r>
            <a:r>
              <a:rPr sz="19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вписывается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данные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линия </a:t>
            </a:r>
            <a:r>
              <a:rPr sz="1900" spc="-51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454548"/>
                </a:solidFill>
                <a:latin typeface="Arial"/>
                <a:cs typeface="Arial"/>
              </a:rPr>
              <a:t>регрессии. Например,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как далеко вокруг неё разбросаны все 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454548"/>
                </a:solidFill>
                <a:latin typeface="Arial"/>
                <a:cs typeface="Arial"/>
              </a:rPr>
              <a:t>наблюдения: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186690" marR="374650" indent="-151765">
              <a:lnSpc>
                <a:spcPct val="151300"/>
              </a:lnSpc>
              <a:buFont typeface="Arial"/>
              <a:buChar char="•"/>
              <a:tabLst>
                <a:tab pos="187325" algn="l"/>
              </a:tabLst>
            </a:pPr>
            <a:r>
              <a:rPr sz="1900" b="1" spc="-20" dirty="0">
                <a:solidFill>
                  <a:srgbClr val="454548"/>
                </a:solidFill>
                <a:latin typeface="Arial"/>
                <a:cs typeface="Arial"/>
              </a:rPr>
              <a:t>MAE/MAD</a:t>
            </a:r>
            <a:r>
              <a:rPr sz="1900" b="1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454548"/>
                </a:solidFill>
                <a:latin typeface="Arial"/>
                <a:cs typeface="Arial"/>
              </a:rPr>
              <a:t>(Mean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454548"/>
                </a:solidFill>
                <a:latin typeface="Arial"/>
                <a:cs typeface="Arial"/>
              </a:rPr>
              <a:t>Absolute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35" dirty="0">
                <a:solidFill>
                  <a:srgbClr val="454548"/>
                </a:solidFill>
                <a:latin typeface="Arial"/>
                <a:cs typeface="Arial"/>
              </a:rPr>
              <a:t>Error,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454548"/>
                </a:solidFill>
                <a:latin typeface="Arial"/>
                <a:cs typeface="Arial"/>
              </a:rPr>
              <a:t>Mean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454548"/>
                </a:solidFill>
                <a:latin typeface="Arial"/>
                <a:cs typeface="Arial"/>
              </a:rPr>
              <a:t>Absolute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454548"/>
                </a:solidFill>
                <a:latin typeface="Arial"/>
                <a:cs typeface="Arial"/>
              </a:rPr>
              <a:t>Deviation)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400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1900" spc="-3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средний </a:t>
            </a:r>
            <a:r>
              <a:rPr sz="1900" spc="-51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модуль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ошибки</a:t>
            </a:r>
            <a:endParaRPr sz="1900">
              <a:latin typeface="Arial"/>
              <a:cs typeface="Arial"/>
            </a:endParaRPr>
          </a:p>
          <a:p>
            <a:pPr marL="186690" marR="468630" indent="-151765">
              <a:lnSpc>
                <a:spcPct val="150400"/>
              </a:lnSpc>
              <a:spcBef>
                <a:spcPts val="340"/>
              </a:spcBef>
              <a:buFont typeface="Arial"/>
              <a:buChar char="•"/>
              <a:tabLst>
                <a:tab pos="187325" algn="l"/>
              </a:tabLst>
            </a:pPr>
            <a:r>
              <a:rPr sz="1900" b="1" spc="-40" dirty="0">
                <a:solidFill>
                  <a:srgbClr val="454548"/>
                </a:solidFill>
                <a:latin typeface="Arial"/>
                <a:cs typeface="Arial"/>
              </a:rPr>
              <a:t>MSE/MSD</a:t>
            </a:r>
            <a:r>
              <a:rPr sz="1900" b="1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454548"/>
                </a:solidFill>
                <a:latin typeface="Arial"/>
                <a:cs typeface="Arial"/>
              </a:rPr>
              <a:t>(Mean</a:t>
            </a:r>
            <a:r>
              <a:rPr sz="19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454548"/>
                </a:solidFill>
                <a:latin typeface="Arial"/>
                <a:cs typeface="Arial"/>
              </a:rPr>
              <a:t>Squared</a:t>
            </a:r>
            <a:r>
              <a:rPr sz="1900" spc="-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Error/Deviation)</a:t>
            </a:r>
            <a:r>
              <a:rPr sz="19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400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1900" spc="-3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среднеквадратическая </a:t>
            </a:r>
            <a:r>
              <a:rPr sz="1900" spc="-51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ошибка</a:t>
            </a:r>
            <a:endParaRPr sz="1900">
              <a:latin typeface="Arial"/>
              <a:cs typeface="Arial"/>
            </a:endParaRPr>
          </a:p>
          <a:p>
            <a:pPr marL="186690" marR="168275" indent="-151765">
              <a:lnSpc>
                <a:spcPct val="150400"/>
              </a:lnSpc>
              <a:spcBef>
                <a:spcPts val="340"/>
              </a:spcBef>
              <a:buFont typeface="Arial"/>
              <a:buChar char="•"/>
              <a:tabLst>
                <a:tab pos="187325" algn="l"/>
              </a:tabLst>
            </a:pPr>
            <a:r>
              <a:rPr sz="1900" b="1" spc="-80" dirty="0">
                <a:solidFill>
                  <a:srgbClr val="454548"/>
                </a:solidFill>
                <a:latin typeface="Arial"/>
                <a:cs typeface="Arial"/>
              </a:rPr>
              <a:t>RMSE/RMSD</a:t>
            </a:r>
            <a:r>
              <a:rPr sz="1900" b="1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454548"/>
                </a:solidFill>
                <a:latin typeface="Arial"/>
                <a:cs typeface="Arial"/>
              </a:rPr>
              <a:t>(Root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454548"/>
                </a:solidFill>
                <a:latin typeface="Arial"/>
                <a:cs typeface="Arial"/>
              </a:rPr>
              <a:t>Mean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454548"/>
                </a:solidFill>
                <a:latin typeface="Arial"/>
                <a:cs typeface="Arial"/>
              </a:rPr>
              <a:t>Squared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30" dirty="0">
                <a:solidFill>
                  <a:srgbClr val="454548"/>
                </a:solidFill>
                <a:latin typeface="Arial"/>
                <a:cs typeface="Arial"/>
              </a:rPr>
              <a:t>Error)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400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лучш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,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че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м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40" dirty="0">
                <a:solidFill>
                  <a:srgbClr val="454548"/>
                </a:solidFill>
                <a:latin typeface="Arial"/>
                <a:cs typeface="Arial"/>
              </a:rPr>
              <a:t>MSE,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потом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ч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то 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выражается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тех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же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454548"/>
                </a:solidFill>
                <a:latin typeface="Arial"/>
                <a:cs typeface="Arial"/>
              </a:rPr>
              <a:t>единицах,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что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измеряемая</a:t>
            </a:r>
            <a:r>
              <a:rPr sz="1900" spc="-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величина</a:t>
            </a:r>
            <a:endParaRPr sz="1900">
              <a:latin typeface="Arial"/>
              <a:cs typeface="Arial"/>
            </a:endParaRPr>
          </a:p>
          <a:p>
            <a:pPr marL="186690" marR="5080" indent="-151765">
              <a:lnSpc>
                <a:spcPct val="150400"/>
              </a:lnSpc>
              <a:spcBef>
                <a:spcPts val="340"/>
              </a:spcBef>
              <a:buFont typeface="Arial"/>
              <a:buChar char="•"/>
              <a:tabLst>
                <a:tab pos="187325" algn="l"/>
              </a:tabLst>
            </a:pPr>
            <a:r>
              <a:rPr sz="1900" b="1" spc="-75" dirty="0">
                <a:solidFill>
                  <a:srgbClr val="454548"/>
                </a:solidFill>
                <a:latin typeface="Arial"/>
                <a:cs typeface="Arial"/>
              </a:rPr>
              <a:t>MAPE/MAPD</a:t>
            </a:r>
            <a:r>
              <a:rPr sz="1900" b="1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454548"/>
                </a:solidFill>
                <a:latin typeface="Arial"/>
                <a:cs typeface="Arial"/>
              </a:rPr>
              <a:t>(Mean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454548"/>
                </a:solidFill>
                <a:latin typeface="Arial"/>
                <a:cs typeface="Arial"/>
              </a:rPr>
              <a:t>Absolute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Percentage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30" dirty="0">
                <a:solidFill>
                  <a:srgbClr val="454548"/>
                </a:solidFill>
                <a:latin typeface="Arial"/>
                <a:cs typeface="Arial"/>
              </a:rPr>
              <a:t>Error)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400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ошибк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19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процента</a:t>
            </a:r>
            <a:r>
              <a:rPr sz="1900" dirty="0">
                <a:solidFill>
                  <a:srgbClr val="454548"/>
                </a:solidFill>
                <a:latin typeface="Arial"/>
                <a:cs typeface="Arial"/>
              </a:rPr>
              <a:t>х</a:t>
            </a:r>
            <a:r>
              <a:rPr sz="19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от  самой</a:t>
            </a:r>
            <a:r>
              <a:rPr sz="19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454548"/>
                </a:solidFill>
                <a:latin typeface="Arial"/>
                <a:cs typeface="Arial"/>
              </a:rPr>
              <a:t>величины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053" y="2845511"/>
            <a:ext cx="795655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736089" marR="5080" indent="-1724025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Процесс</a:t>
            </a:r>
            <a:r>
              <a:rPr spc="-30" dirty="0"/>
              <a:t> </a:t>
            </a:r>
            <a:r>
              <a:rPr spc="-5" dirty="0"/>
              <a:t>решения</a:t>
            </a:r>
            <a:r>
              <a:rPr spc="-25" dirty="0"/>
              <a:t> </a:t>
            </a:r>
            <a:r>
              <a:rPr spc="-5" dirty="0"/>
              <a:t>задачи</a:t>
            </a:r>
            <a:r>
              <a:rPr spc="-30" dirty="0"/>
              <a:t> </a:t>
            </a:r>
            <a:r>
              <a:rPr dirty="0"/>
              <a:t>с</a:t>
            </a:r>
            <a:r>
              <a:rPr spc="-25" dirty="0"/>
              <a:t> </a:t>
            </a:r>
            <a:r>
              <a:rPr spc="-5" dirty="0"/>
              <a:t>помощью </a:t>
            </a:r>
            <a:r>
              <a:rPr spc="-985" dirty="0"/>
              <a:t> </a:t>
            </a:r>
            <a:r>
              <a:rPr spc="-5" dirty="0"/>
              <a:t>машинного</a:t>
            </a:r>
            <a:r>
              <a:rPr spc="-15" dirty="0"/>
              <a:t> </a:t>
            </a:r>
            <a:r>
              <a:rPr spc="-5" dirty="0"/>
              <a:t>обучения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55860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Метрики</a:t>
            </a:r>
            <a:r>
              <a:rPr sz="3300" spc="-135" dirty="0"/>
              <a:t> </a:t>
            </a:r>
            <a:r>
              <a:rPr sz="3300" spc="-5" dirty="0"/>
              <a:t>качества</a:t>
            </a:r>
            <a:r>
              <a:rPr sz="3300" spc="-135" dirty="0"/>
              <a:t> </a:t>
            </a:r>
            <a:r>
              <a:rPr sz="3300" spc="-5" dirty="0"/>
              <a:t>регрессии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323" y="1631041"/>
            <a:ext cx="6232327" cy="460772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6294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Метрики</a:t>
            </a:r>
            <a:r>
              <a:rPr sz="3300" spc="-135" dirty="0"/>
              <a:t> </a:t>
            </a:r>
            <a:r>
              <a:rPr sz="3300" spc="-5" dirty="0"/>
              <a:t>качества</a:t>
            </a:r>
            <a:r>
              <a:rPr sz="3300" spc="-135" dirty="0"/>
              <a:t> </a:t>
            </a:r>
            <a:r>
              <a:rPr sz="3300" spc="-5" dirty="0"/>
              <a:t>классификации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0583" y="5223931"/>
            <a:ext cx="4516432" cy="14978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5024" y="1464246"/>
            <a:ext cx="7632700" cy="36449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-635">
              <a:lnSpc>
                <a:spcPts val="2180"/>
              </a:lnSpc>
              <a:spcBef>
                <a:spcPts val="355"/>
              </a:spcBef>
            </a:pPr>
            <a:r>
              <a:rPr sz="2000" b="1" spc="-30" dirty="0">
                <a:solidFill>
                  <a:srgbClr val="454548"/>
                </a:solidFill>
                <a:latin typeface="Arial"/>
                <a:cs typeface="Arial"/>
              </a:rPr>
              <a:t>Идея:</a:t>
            </a:r>
            <a:r>
              <a:rPr sz="2000" b="1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насколько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хорошо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мы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угадываем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классы.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Важно,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что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цена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ошибки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может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быть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разной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разных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случаев.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90"/>
              </a:lnSpc>
              <a:spcBef>
                <a:spcPts val="1910"/>
              </a:spcBef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При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классификации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два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класса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(по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сути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454548"/>
                </a:solidFill>
                <a:latin typeface="Arial"/>
                <a:cs typeface="Arial"/>
              </a:rPr>
              <a:t>да/нет)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нас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есть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454548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75"/>
              </a:lnSpc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различных</a:t>
            </a:r>
            <a:r>
              <a:rPr sz="2000" spc="-1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исхода:</a:t>
            </a:r>
            <a:endParaRPr sz="2000">
              <a:latin typeface="Arial"/>
              <a:cs typeface="Arial"/>
            </a:endParaRPr>
          </a:p>
          <a:p>
            <a:pPr marL="469900" marR="803275" indent="-382270">
              <a:lnSpc>
                <a:spcPts val="2180"/>
              </a:lnSpc>
              <a:spcBef>
                <a:spcPts val="140"/>
              </a:spcBef>
              <a:buChar char="●"/>
              <a:tabLst>
                <a:tab pos="469265" algn="l"/>
                <a:tab pos="470534" algn="l"/>
              </a:tabLst>
            </a:pPr>
            <a:r>
              <a:rPr sz="2000" spc="-55" dirty="0">
                <a:solidFill>
                  <a:srgbClr val="454548"/>
                </a:solidFill>
                <a:latin typeface="Arial"/>
                <a:cs typeface="Arial"/>
              </a:rPr>
              <a:t>True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454548"/>
                </a:solidFill>
                <a:latin typeface="Arial"/>
                <a:cs typeface="Arial"/>
              </a:rPr>
              <a:t>Positive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30" dirty="0">
                <a:solidFill>
                  <a:srgbClr val="454548"/>
                </a:solidFill>
                <a:latin typeface="Arial"/>
                <a:cs typeface="Arial"/>
              </a:rPr>
              <a:t>(TP)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305" dirty="0">
                <a:solidFill>
                  <a:srgbClr val="454548"/>
                </a:solidFill>
                <a:latin typeface="Arial"/>
                <a:cs typeface="Arial"/>
              </a:rPr>
              <a:t>--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ст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инно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значени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был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75" dirty="0">
                <a:solidFill>
                  <a:srgbClr val="454548"/>
                </a:solidFill>
                <a:latin typeface="Arial"/>
                <a:cs typeface="Arial"/>
              </a:rPr>
              <a:t>“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2000" spc="40" dirty="0">
                <a:solidFill>
                  <a:srgbClr val="454548"/>
                </a:solidFill>
                <a:latin typeface="Arial"/>
                <a:cs typeface="Arial"/>
              </a:rPr>
              <a:t>”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ы 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предсказали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454548"/>
                </a:solidFill>
                <a:latin typeface="Arial"/>
                <a:cs typeface="Arial"/>
              </a:rPr>
              <a:t>“да”</a:t>
            </a:r>
            <a:endParaRPr sz="2000">
              <a:latin typeface="Arial"/>
              <a:cs typeface="Arial"/>
            </a:endParaRPr>
          </a:p>
          <a:p>
            <a:pPr marL="469900" indent="-382905">
              <a:lnSpc>
                <a:spcPts val="2020"/>
              </a:lnSpc>
              <a:buChar char="●"/>
              <a:tabLst>
                <a:tab pos="469265" algn="l"/>
                <a:tab pos="470534" algn="l"/>
              </a:tabLst>
            </a:pPr>
            <a:r>
              <a:rPr sz="2000" spc="-55" dirty="0">
                <a:solidFill>
                  <a:srgbClr val="454548"/>
                </a:solidFill>
                <a:latin typeface="Arial"/>
                <a:cs typeface="Arial"/>
              </a:rPr>
              <a:t>True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454548"/>
                </a:solidFill>
                <a:latin typeface="Arial"/>
                <a:cs typeface="Arial"/>
              </a:rPr>
              <a:t>Negative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(TN) </a:t>
            </a:r>
            <a:r>
              <a:rPr sz="2000" spc="305" dirty="0">
                <a:solidFill>
                  <a:srgbClr val="454548"/>
                </a:solidFill>
                <a:latin typeface="Arial"/>
                <a:cs typeface="Arial"/>
              </a:rPr>
              <a:t>--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ст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инно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значени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был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75" dirty="0">
                <a:solidFill>
                  <a:srgbClr val="454548"/>
                </a:solidFill>
                <a:latin typeface="Arial"/>
                <a:cs typeface="Arial"/>
              </a:rPr>
              <a:t>“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нет</a:t>
            </a:r>
            <a:r>
              <a:rPr sz="2000" spc="40" dirty="0">
                <a:solidFill>
                  <a:srgbClr val="454548"/>
                </a:solidFill>
                <a:latin typeface="Arial"/>
                <a:cs typeface="Arial"/>
              </a:rPr>
              <a:t>”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ы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175"/>
              </a:lnSpc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предсказали</a:t>
            </a:r>
            <a:r>
              <a:rPr sz="2000" spc="-10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454548"/>
                </a:solidFill>
                <a:latin typeface="Arial"/>
                <a:cs typeface="Arial"/>
              </a:rPr>
              <a:t>“нет”</a:t>
            </a:r>
            <a:endParaRPr sz="2000">
              <a:latin typeface="Arial"/>
              <a:cs typeface="Arial"/>
            </a:endParaRPr>
          </a:p>
          <a:p>
            <a:pPr marL="469900" marR="511175" indent="-382270">
              <a:lnSpc>
                <a:spcPts val="2180"/>
              </a:lnSpc>
              <a:spcBef>
                <a:spcPts val="145"/>
              </a:spcBef>
              <a:buChar char="●"/>
              <a:tabLst>
                <a:tab pos="469265" algn="l"/>
                <a:tab pos="470534" algn="l"/>
              </a:tabLst>
            </a:pPr>
            <a:r>
              <a:rPr sz="2000" spc="-110" dirty="0">
                <a:solidFill>
                  <a:srgbClr val="454548"/>
                </a:solidFill>
                <a:latin typeface="Arial"/>
                <a:cs typeface="Arial"/>
              </a:rPr>
              <a:t>False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454548"/>
                </a:solidFill>
                <a:latin typeface="Arial"/>
                <a:cs typeface="Arial"/>
              </a:rPr>
              <a:t>Positive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60" dirty="0">
                <a:solidFill>
                  <a:srgbClr val="454548"/>
                </a:solidFill>
                <a:latin typeface="Arial"/>
                <a:cs typeface="Arial"/>
              </a:rPr>
              <a:t>(FP)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305" dirty="0">
                <a:solidFill>
                  <a:srgbClr val="454548"/>
                </a:solidFill>
                <a:latin typeface="Arial"/>
                <a:cs typeface="Arial"/>
              </a:rPr>
              <a:t>--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ст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инно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значени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был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75" dirty="0">
                <a:solidFill>
                  <a:srgbClr val="454548"/>
                </a:solidFill>
                <a:latin typeface="Arial"/>
                <a:cs typeface="Arial"/>
              </a:rPr>
              <a:t>“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нет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”,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ы 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предсказали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454548"/>
                </a:solidFill>
                <a:latin typeface="Arial"/>
                <a:cs typeface="Arial"/>
              </a:rPr>
              <a:t>“да”.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Ложное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срабатывание,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ошибка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I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54548"/>
                </a:solidFill>
                <a:latin typeface="Arial"/>
                <a:cs typeface="Arial"/>
              </a:rPr>
              <a:t>рода.</a:t>
            </a:r>
            <a:endParaRPr sz="2000">
              <a:latin typeface="Arial"/>
              <a:cs typeface="Arial"/>
            </a:endParaRPr>
          </a:p>
          <a:p>
            <a:pPr marL="469900" indent="-382905">
              <a:lnSpc>
                <a:spcPts val="2020"/>
              </a:lnSpc>
              <a:buChar char="●"/>
              <a:tabLst>
                <a:tab pos="469265" algn="l"/>
                <a:tab pos="470534" algn="l"/>
              </a:tabLst>
            </a:pPr>
            <a:r>
              <a:rPr sz="2000" spc="-110" dirty="0">
                <a:solidFill>
                  <a:srgbClr val="454548"/>
                </a:solidFill>
                <a:latin typeface="Arial"/>
                <a:cs typeface="Arial"/>
              </a:rPr>
              <a:t>False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454548"/>
                </a:solidFill>
                <a:latin typeface="Arial"/>
                <a:cs typeface="Arial"/>
              </a:rPr>
              <a:t>Negatie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454548"/>
                </a:solidFill>
                <a:latin typeface="Arial"/>
                <a:cs typeface="Arial"/>
              </a:rPr>
              <a:t>(FN)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305" dirty="0">
                <a:solidFill>
                  <a:srgbClr val="454548"/>
                </a:solidFill>
                <a:latin typeface="Arial"/>
                <a:cs typeface="Arial"/>
              </a:rPr>
              <a:t>--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ст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инно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значени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был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75" dirty="0">
                <a:solidFill>
                  <a:srgbClr val="454548"/>
                </a:solidFill>
                <a:latin typeface="Arial"/>
                <a:cs typeface="Arial"/>
              </a:rPr>
              <a:t>“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”,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ы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290"/>
              </a:lnSpc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предсказали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“нет”.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Пропуск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цели,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ошибка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II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54548"/>
                </a:solidFill>
                <a:latin typeface="Arial"/>
                <a:cs typeface="Arial"/>
              </a:rPr>
              <a:t>рода.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6294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Метрики</a:t>
            </a:r>
            <a:r>
              <a:rPr sz="3300" spc="-135" dirty="0"/>
              <a:t> </a:t>
            </a:r>
            <a:r>
              <a:rPr sz="3300" spc="-5" dirty="0"/>
              <a:t>качества</a:t>
            </a:r>
            <a:r>
              <a:rPr sz="3300" spc="-135" dirty="0"/>
              <a:t> </a:t>
            </a:r>
            <a:r>
              <a:rPr sz="3300" spc="-5" dirty="0"/>
              <a:t>классификации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07734" y="1464246"/>
            <a:ext cx="7660640" cy="269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indent="-15621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3990" algn="l"/>
              </a:tabLst>
            </a:pPr>
            <a:r>
              <a:rPr sz="2000" b="1" spc="-120" dirty="0">
                <a:solidFill>
                  <a:srgbClr val="454548"/>
                </a:solidFill>
                <a:latin typeface="Arial"/>
                <a:cs typeface="Arial"/>
              </a:rPr>
              <a:t>Accuracy</a:t>
            </a:r>
            <a:r>
              <a:rPr sz="2000" b="1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454548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акк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уратност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ь</a:t>
            </a:r>
            <a:r>
              <a:rPr sz="2000" spc="-45" dirty="0">
                <a:solidFill>
                  <a:srgbClr val="454548"/>
                </a:solidFill>
                <a:latin typeface="Arial"/>
                <a:cs typeface="Arial"/>
              </a:rPr>
              <a:t>)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20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процен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верны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х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предсказани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й</a:t>
            </a:r>
            <a:endParaRPr sz="2000">
              <a:latin typeface="Arial"/>
              <a:cs typeface="Arial"/>
            </a:endParaRPr>
          </a:p>
          <a:p>
            <a:pPr marL="173990" indent="-161290">
              <a:lnSpc>
                <a:spcPts val="2280"/>
              </a:lnSpc>
              <a:spcBef>
                <a:spcPts val="95"/>
              </a:spcBef>
              <a:buFont typeface="Arial"/>
              <a:buChar char="•"/>
              <a:tabLst>
                <a:tab pos="173990" algn="l"/>
              </a:tabLst>
            </a:pPr>
            <a:r>
              <a:rPr sz="2000" b="1" spc="-130" dirty="0">
                <a:solidFill>
                  <a:srgbClr val="454548"/>
                </a:solidFill>
                <a:latin typeface="Arial"/>
                <a:cs typeface="Arial"/>
              </a:rPr>
              <a:t>Precision</a:t>
            </a:r>
            <a:r>
              <a:rPr sz="2000" b="1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454548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то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чност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ь</a:t>
            </a:r>
            <a:r>
              <a:rPr sz="2000" spc="-45" dirty="0">
                <a:solidFill>
                  <a:srgbClr val="454548"/>
                </a:solidFill>
                <a:latin typeface="Arial"/>
                <a:cs typeface="Arial"/>
              </a:rPr>
              <a:t>)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20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кольк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верны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х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среди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предсказанны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х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как</a:t>
            </a:r>
            <a:endParaRPr sz="2000">
              <a:latin typeface="Arial"/>
              <a:cs typeface="Arial"/>
            </a:endParaRPr>
          </a:p>
          <a:p>
            <a:pPr marL="173990">
              <a:lnSpc>
                <a:spcPts val="2280"/>
              </a:lnSpc>
            </a:pPr>
            <a:r>
              <a:rPr sz="2000" spc="5" dirty="0">
                <a:solidFill>
                  <a:srgbClr val="454548"/>
                </a:solidFill>
                <a:latin typeface="Arial"/>
                <a:cs typeface="Arial"/>
              </a:rPr>
              <a:t>“Класс</a:t>
            </a:r>
            <a:r>
              <a:rPr sz="20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454548"/>
                </a:solidFill>
                <a:latin typeface="Arial"/>
                <a:cs typeface="Arial"/>
              </a:rPr>
              <a:t>1/да”</a:t>
            </a:r>
            <a:endParaRPr sz="2000">
              <a:latin typeface="Arial"/>
              <a:cs typeface="Arial"/>
            </a:endParaRPr>
          </a:p>
          <a:p>
            <a:pPr marL="173990" marR="828675" indent="-161925">
              <a:lnSpc>
                <a:spcPct val="90200"/>
              </a:lnSpc>
              <a:spcBef>
                <a:spcPts val="330"/>
              </a:spcBef>
              <a:buFont typeface="Arial"/>
              <a:buChar char="•"/>
              <a:tabLst>
                <a:tab pos="173990" algn="l"/>
              </a:tabLst>
            </a:pPr>
            <a:r>
              <a:rPr sz="2000" b="1" spc="-110" dirty="0">
                <a:solidFill>
                  <a:srgbClr val="454548"/>
                </a:solidFill>
                <a:latin typeface="Arial"/>
                <a:cs typeface="Arial"/>
              </a:rPr>
              <a:t>Recall</a:t>
            </a:r>
            <a:r>
              <a:rPr sz="2000" b="1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454548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полнота</a:t>
            </a:r>
            <a:r>
              <a:rPr sz="2000" spc="-45" dirty="0">
                <a:solidFill>
                  <a:srgbClr val="454548"/>
                </a:solidFill>
                <a:latin typeface="Arial"/>
                <a:cs typeface="Arial"/>
              </a:rPr>
              <a:t>)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420" dirty="0">
                <a:solidFill>
                  <a:srgbClr val="454548"/>
                </a:solidFill>
                <a:latin typeface="Arial"/>
                <a:cs typeface="Arial"/>
              </a:rPr>
              <a:t>—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кольк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з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настоящи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х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75" dirty="0">
                <a:solidFill>
                  <a:srgbClr val="454548"/>
                </a:solidFill>
                <a:latin typeface="Arial"/>
                <a:cs typeface="Arial"/>
              </a:rPr>
              <a:t>“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454548"/>
                </a:solidFill>
                <a:latin typeface="Arial"/>
                <a:cs typeface="Arial"/>
              </a:rPr>
              <a:t>1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/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2000" spc="40" dirty="0">
                <a:solidFill>
                  <a:srgbClr val="454548"/>
                </a:solidFill>
                <a:latin typeface="Arial"/>
                <a:cs typeface="Arial"/>
              </a:rPr>
              <a:t>”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ы 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определили верно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(то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же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самое,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что </a:t>
            </a:r>
            <a:r>
              <a:rPr sz="2000" spc="-55" dirty="0">
                <a:solidFill>
                  <a:srgbClr val="454548"/>
                </a:solidFill>
                <a:latin typeface="Arial"/>
                <a:cs typeface="Arial"/>
              </a:rPr>
              <a:t>True </a:t>
            </a:r>
            <a:r>
              <a:rPr sz="2000" spc="-45" dirty="0">
                <a:solidFill>
                  <a:srgbClr val="454548"/>
                </a:solidFill>
                <a:latin typeface="Arial"/>
                <a:cs typeface="Arial"/>
              </a:rPr>
              <a:t>Positive </a:t>
            </a:r>
            <a:r>
              <a:rPr sz="2000" spc="-90" dirty="0">
                <a:solidFill>
                  <a:srgbClr val="454548"/>
                </a:solidFill>
                <a:latin typeface="Arial"/>
                <a:cs typeface="Arial"/>
              </a:rPr>
              <a:t>Rate, 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54548"/>
                </a:solidFill>
                <a:latin typeface="Arial"/>
                <a:cs typeface="Arial"/>
              </a:rPr>
              <a:t>Sensitivity)</a:t>
            </a:r>
            <a:endParaRPr sz="2000">
              <a:latin typeface="Arial"/>
              <a:cs typeface="Arial"/>
            </a:endParaRPr>
          </a:p>
          <a:p>
            <a:pPr marL="173990" indent="-15621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73990" algn="l"/>
              </a:tabLst>
            </a:pPr>
            <a:r>
              <a:rPr sz="2000" b="1" spc="10" dirty="0">
                <a:solidFill>
                  <a:srgbClr val="454548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454548"/>
                </a:solidFill>
                <a:latin typeface="Arial"/>
                <a:cs typeface="Arial"/>
              </a:rPr>
              <a:t>-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мер</a:t>
            </a:r>
            <a:r>
              <a:rPr sz="2000" b="1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2000" b="1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454548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гармоническо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е</a:t>
            </a:r>
            <a:r>
              <a:rPr sz="20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среднее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80" dirty="0">
                <a:solidFill>
                  <a:srgbClr val="454548"/>
                </a:solidFill>
                <a:latin typeface="Arial"/>
                <a:cs typeface="Arial"/>
              </a:rPr>
              <a:t>P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0" dirty="0">
                <a:solidFill>
                  <a:srgbClr val="454548"/>
                </a:solidFill>
                <a:latin typeface="Arial"/>
                <a:cs typeface="Arial"/>
              </a:rPr>
              <a:t>R)</a:t>
            </a:r>
            <a:endParaRPr sz="2000">
              <a:latin typeface="Arial"/>
              <a:cs typeface="Arial"/>
            </a:endParaRPr>
          </a:p>
          <a:p>
            <a:pPr marL="173990" indent="-161290">
              <a:lnSpc>
                <a:spcPts val="2280"/>
              </a:lnSpc>
              <a:spcBef>
                <a:spcPts val="75"/>
              </a:spcBef>
              <a:buFont typeface="Arial"/>
              <a:buChar char="•"/>
              <a:tabLst>
                <a:tab pos="173990" algn="l"/>
              </a:tabLst>
            </a:pPr>
            <a:r>
              <a:rPr sz="2000" b="1" spc="-120" dirty="0">
                <a:solidFill>
                  <a:srgbClr val="454548"/>
                </a:solidFill>
                <a:latin typeface="Arial"/>
                <a:cs typeface="Arial"/>
              </a:rPr>
              <a:t>Log-loss</a:t>
            </a:r>
            <a:r>
              <a:rPr sz="2000" b="1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454548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чи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ывае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значени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я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вероя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тности</a:t>
            </a:r>
            <a:r>
              <a:rPr sz="2000" spc="-45" dirty="0">
                <a:solidFill>
                  <a:srgbClr val="454548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73355">
              <a:lnSpc>
                <a:spcPts val="2280"/>
              </a:lnSpc>
            </a:pPr>
            <a:r>
              <a:rPr sz="2000" spc="-90" dirty="0">
                <a:solidFill>
                  <a:srgbClr val="454548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0" y="3689672"/>
            <a:ext cx="3650703" cy="29666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440" y="5239477"/>
            <a:ext cx="4473008" cy="148357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024" y="559003"/>
            <a:ext cx="66294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Arial"/>
                <a:cs typeface="Arial"/>
              </a:rPr>
              <a:t>Метрики</a:t>
            </a:r>
            <a:r>
              <a:rPr sz="3300" spc="-135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качества</a:t>
            </a:r>
            <a:r>
              <a:rPr sz="3300" spc="-135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классификации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017" y="1464246"/>
            <a:ext cx="6932295" cy="8826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355"/>
              </a:spcBef>
            </a:pP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реальности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классификатора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часто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есть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порог,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который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можно регулировать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(тем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самым играя на разнице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цене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ошибок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I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II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рода)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2478" y="2319960"/>
            <a:ext cx="5759094" cy="443639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23971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0" dirty="0"/>
              <a:t>ROC-кривая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13343" y="1464246"/>
            <a:ext cx="7585709" cy="19875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68275" marR="219075" indent="-156210">
              <a:lnSpc>
                <a:spcPts val="2180"/>
              </a:lnSpc>
              <a:spcBef>
                <a:spcPts val="355"/>
              </a:spcBef>
              <a:buChar char="•"/>
              <a:tabLst>
                <a:tab pos="16891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Поскольку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у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классификатора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есть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порог,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мы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можем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получить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общую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картину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для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всех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значений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порога.</a:t>
            </a:r>
            <a:endParaRPr sz="2000">
              <a:latin typeface="Arial"/>
              <a:cs typeface="Arial"/>
            </a:endParaRPr>
          </a:p>
          <a:p>
            <a:pPr marL="168275" indent="-156210">
              <a:lnSpc>
                <a:spcPts val="2020"/>
              </a:lnSpc>
              <a:buChar char="•"/>
              <a:tabLst>
                <a:tab pos="16891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Зависимость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количества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верно</a:t>
            </a:r>
            <a:r>
              <a:rPr sz="2000" b="1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классифицированных</a:t>
            </a:r>
            <a:endParaRPr sz="2000">
              <a:latin typeface="Arial"/>
              <a:cs typeface="Arial"/>
            </a:endParaRPr>
          </a:p>
          <a:p>
            <a:pPr marL="168275" marR="5080">
              <a:lnSpc>
                <a:spcPts val="2180"/>
              </a:lnSpc>
              <a:spcBef>
                <a:spcPts val="145"/>
              </a:spcBef>
            </a:pP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положительных</a:t>
            </a:r>
            <a:r>
              <a:rPr sz="2000" b="1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примеров</a:t>
            </a:r>
            <a:r>
              <a:rPr sz="2000" b="1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(чувствительность,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sensitivity,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true </a:t>
            </a:r>
            <a:r>
              <a:rPr sz="2000" spc="-54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positive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454548"/>
                </a:solidFill>
                <a:latin typeface="Arial"/>
                <a:cs typeface="Arial"/>
              </a:rPr>
              <a:t>rate,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90" dirty="0">
                <a:solidFill>
                  <a:srgbClr val="454548"/>
                </a:solidFill>
                <a:latin typeface="Arial"/>
                <a:cs typeface="Arial"/>
              </a:rPr>
              <a:t>TPR,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454548"/>
                </a:solidFill>
                <a:latin typeface="Arial"/>
                <a:cs typeface="Arial"/>
              </a:rPr>
              <a:t>hit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454548"/>
                </a:solidFill>
                <a:latin typeface="Arial"/>
                <a:cs typeface="Arial"/>
              </a:rPr>
              <a:t>rate,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54548"/>
                </a:solidFill>
                <a:latin typeface="Arial"/>
                <a:cs typeface="Arial"/>
              </a:rPr>
              <a:t>recall)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количеств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а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54548"/>
                </a:solidFill>
                <a:latin typeface="Arial"/>
                <a:cs typeface="Arial"/>
              </a:rPr>
              <a:t>не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вер</a:t>
            </a:r>
            <a:r>
              <a:rPr sz="2000" b="1" dirty="0">
                <a:solidFill>
                  <a:srgbClr val="454548"/>
                </a:solidFill>
                <a:latin typeface="Arial"/>
                <a:cs typeface="Arial"/>
              </a:rPr>
              <a:t>но 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классифицированных отрицательных примеров 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(1- 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54548"/>
                </a:solidFill>
                <a:latin typeface="Arial"/>
                <a:cs typeface="Arial"/>
              </a:rPr>
              <a:t>специфичность,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454548"/>
                </a:solidFill>
                <a:latin typeface="Arial"/>
                <a:cs typeface="Arial"/>
              </a:rPr>
              <a:t>fall-out,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454548"/>
                </a:solidFill>
                <a:latin typeface="Arial"/>
                <a:cs typeface="Arial"/>
              </a:rPr>
              <a:t>false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positive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454548"/>
                </a:solidFill>
                <a:latin typeface="Arial"/>
                <a:cs typeface="Arial"/>
              </a:rPr>
              <a:t>rate,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85" dirty="0">
                <a:solidFill>
                  <a:srgbClr val="454548"/>
                </a:solidFill>
                <a:latin typeface="Arial"/>
                <a:cs typeface="Arial"/>
              </a:rPr>
              <a:t>FPR).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10" y="4228084"/>
            <a:ext cx="2685897" cy="2666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94310" y="4631563"/>
            <a:ext cx="7937500" cy="1574800"/>
            <a:chOff x="594310" y="4631563"/>
            <a:chExt cx="7937500" cy="15748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4254" y="4631563"/>
              <a:ext cx="4747517" cy="15743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10" y="4802606"/>
              <a:ext cx="3647998" cy="266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23971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0" dirty="0"/>
              <a:t>ROC-кривая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13345" y="1464246"/>
            <a:ext cx="7277100" cy="23399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68275" marR="457200" indent="-156210">
              <a:lnSpc>
                <a:spcPts val="2180"/>
              </a:lnSpc>
              <a:spcBef>
                <a:spcPts val="355"/>
              </a:spcBef>
              <a:buChar char="•"/>
              <a:tabLst>
                <a:tab pos="16891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Зависимость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количества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верно</a:t>
            </a:r>
            <a:r>
              <a:rPr sz="2000" b="1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классифицированных </a:t>
            </a:r>
            <a:r>
              <a:rPr sz="2000" b="1" spc="-54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положительных примеров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от количества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неверно </a:t>
            </a:r>
            <a:r>
              <a:rPr sz="2000" b="1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классифицированных</a:t>
            </a:r>
            <a:r>
              <a:rPr sz="2000" b="1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54548"/>
                </a:solidFill>
                <a:latin typeface="Arial"/>
                <a:cs typeface="Arial"/>
              </a:rPr>
              <a:t>отрицательных</a:t>
            </a:r>
            <a:r>
              <a:rPr sz="2000" b="1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454548"/>
                </a:solidFill>
                <a:latin typeface="Arial"/>
                <a:cs typeface="Arial"/>
              </a:rPr>
              <a:t>примеров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68275" marR="5080" indent="-156210">
              <a:lnSpc>
                <a:spcPts val="2160"/>
              </a:lnSpc>
              <a:spcBef>
                <a:spcPts val="320"/>
              </a:spcBef>
              <a:buChar char="•"/>
              <a:tabLst>
                <a:tab pos="168910" algn="l"/>
              </a:tabLst>
            </a:pP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Разные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кривые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можно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сравнивать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54548"/>
                </a:solidFill>
                <a:latin typeface="Arial"/>
                <a:cs typeface="Arial"/>
              </a:rPr>
              <a:t>площади,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которую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они </a:t>
            </a:r>
            <a:r>
              <a:rPr sz="2000" spc="-54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ограничиваю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т</a:t>
            </a:r>
            <a:r>
              <a:rPr sz="2000" spc="-6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130" dirty="0">
                <a:solidFill>
                  <a:srgbClr val="454548"/>
                </a:solidFill>
                <a:latin typeface="Arial"/>
                <a:cs typeface="Arial"/>
              </a:rPr>
              <a:t>(ROC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AUC).</a:t>
            </a:r>
            <a:endParaRPr sz="2000">
              <a:latin typeface="Arial"/>
              <a:cs typeface="Arial"/>
            </a:endParaRPr>
          </a:p>
          <a:p>
            <a:pPr marL="168275" indent="-156210">
              <a:lnSpc>
                <a:spcPts val="2280"/>
              </a:lnSpc>
              <a:spcBef>
                <a:spcPts val="60"/>
              </a:spcBef>
              <a:buChar char="•"/>
              <a:tabLst>
                <a:tab pos="168910" algn="l"/>
              </a:tabLst>
            </a:pPr>
            <a:r>
              <a:rPr sz="2000" spc="20" dirty="0">
                <a:solidFill>
                  <a:srgbClr val="454548"/>
                </a:solidFill>
                <a:latin typeface="Arial"/>
                <a:cs typeface="Arial"/>
              </a:rPr>
              <a:t>0.5</a:t>
            </a:r>
            <a:r>
              <a:rPr sz="20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305" dirty="0">
                <a:solidFill>
                  <a:srgbClr val="454548"/>
                </a:solidFill>
                <a:latin typeface="Arial"/>
                <a:cs typeface="Arial"/>
              </a:rPr>
              <a:t>--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случайный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</a:t>
            </a:r>
            <a:endParaRPr sz="2000">
              <a:latin typeface="Arial"/>
              <a:cs typeface="Arial"/>
            </a:endParaRPr>
          </a:p>
          <a:p>
            <a:pPr marL="168275">
              <a:lnSpc>
                <a:spcPts val="2165"/>
              </a:lnSpc>
            </a:pPr>
            <a:r>
              <a:rPr sz="2000" spc="-130" dirty="0">
                <a:solidFill>
                  <a:srgbClr val="454548"/>
                </a:solidFill>
                <a:latin typeface="Arial"/>
                <a:cs typeface="Arial"/>
              </a:rPr>
              <a:t>1.0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305" dirty="0">
                <a:solidFill>
                  <a:srgbClr val="454548"/>
                </a:solidFill>
                <a:latin typeface="Arial"/>
                <a:cs typeface="Arial"/>
              </a:rPr>
              <a:t>--</a:t>
            </a:r>
            <a:r>
              <a:rPr sz="20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идеальны</a:t>
            </a: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й</a:t>
            </a:r>
            <a:r>
              <a:rPr sz="2000" spc="-6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классификатор</a:t>
            </a:r>
            <a:endParaRPr sz="2000">
              <a:latin typeface="Arial"/>
              <a:cs typeface="Arial"/>
            </a:endParaRPr>
          </a:p>
          <a:p>
            <a:pPr marL="168275">
              <a:lnSpc>
                <a:spcPts val="2285"/>
              </a:lnSpc>
            </a:pPr>
            <a:r>
              <a:rPr sz="20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0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промежутке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между</a:t>
            </a:r>
            <a:r>
              <a:rPr sz="20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ними</a:t>
            </a:r>
            <a:r>
              <a:rPr sz="20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54548"/>
                </a:solidFill>
                <a:latin typeface="Arial"/>
                <a:cs typeface="Arial"/>
              </a:rPr>
              <a:t>реальные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8036" y="3525329"/>
            <a:ext cx="5969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5"/>
              </a:lnSpc>
            </a:pPr>
            <a:r>
              <a:rPr sz="2000" spc="-90" dirty="0">
                <a:solidFill>
                  <a:srgbClr val="454548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5605" y="2839625"/>
            <a:ext cx="3964815" cy="39647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19433"/>
            <a:ext cx="7773034" cy="9626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300" spc="-5" dirty="0"/>
              <a:t>Матрица</a:t>
            </a:r>
            <a:r>
              <a:rPr sz="3300" spc="-114" dirty="0"/>
              <a:t> </a:t>
            </a:r>
            <a:r>
              <a:rPr sz="3300" spc="-5" dirty="0"/>
              <a:t>неточностей</a:t>
            </a:r>
            <a:r>
              <a:rPr sz="3300" spc="-110" dirty="0"/>
              <a:t> </a:t>
            </a:r>
            <a:r>
              <a:rPr sz="3300" spc="-30" dirty="0"/>
              <a:t>(Сonfusion</a:t>
            </a:r>
            <a:r>
              <a:rPr sz="3300" spc="-114" dirty="0"/>
              <a:t> </a:t>
            </a:r>
            <a:r>
              <a:rPr sz="3300" spc="10" dirty="0"/>
              <a:t>matrix)</a:t>
            </a:r>
            <a:endParaRPr sz="3300"/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400" spc="-5" dirty="0"/>
              <a:t>Когда</a:t>
            </a:r>
            <a:r>
              <a:rPr sz="2400" spc="-95" dirty="0"/>
              <a:t> </a:t>
            </a:r>
            <a:r>
              <a:rPr sz="2400" spc="-5" dirty="0"/>
              <a:t>классов</a:t>
            </a:r>
            <a:r>
              <a:rPr sz="2400" spc="-95" dirty="0"/>
              <a:t> </a:t>
            </a:r>
            <a:r>
              <a:rPr sz="2400" spc="-5" dirty="0"/>
              <a:t>больше</a:t>
            </a:r>
            <a:r>
              <a:rPr sz="2400" spc="-90" dirty="0"/>
              <a:t> </a:t>
            </a:r>
            <a:r>
              <a:rPr sz="2400" spc="-25" dirty="0"/>
              <a:t>двух.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634" y="1578356"/>
            <a:ext cx="5919764" cy="527964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5081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Метрики</a:t>
            </a:r>
            <a:r>
              <a:rPr sz="3300" spc="-135" dirty="0"/>
              <a:t> </a:t>
            </a:r>
            <a:r>
              <a:rPr sz="3300" spc="-5" dirty="0"/>
              <a:t>качества</a:t>
            </a:r>
            <a:r>
              <a:rPr sz="3300" spc="-135" dirty="0"/>
              <a:t> </a:t>
            </a:r>
            <a:r>
              <a:rPr sz="3300" spc="-5" dirty="0"/>
              <a:t>кластеризации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6652" y="1380921"/>
            <a:ext cx="7414895" cy="304419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740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Внутренние</a:t>
            </a:r>
            <a:r>
              <a:rPr sz="2400" spc="-11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метрики:</a:t>
            </a:r>
            <a:endParaRPr sz="2400">
              <a:latin typeface="Arial"/>
              <a:cs typeface="Arial"/>
            </a:endParaRPr>
          </a:p>
          <a:p>
            <a:pPr marL="352425" marR="480695" lvl="1" indent="-278765">
              <a:lnSpc>
                <a:spcPct val="114799"/>
              </a:lnSpc>
              <a:spcBef>
                <a:spcPts val="210"/>
              </a:spcBef>
              <a:buChar char="–"/>
              <a:tabLst>
                <a:tab pos="35306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средняя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похожесть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объектов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внутри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кластера: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должна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быть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высокой)</a:t>
            </a:r>
            <a:endParaRPr sz="2400">
              <a:latin typeface="Arial"/>
              <a:cs typeface="Arial"/>
            </a:endParaRPr>
          </a:p>
          <a:p>
            <a:pPr marL="352425" marR="5080" lvl="1" indent="-278765">
              <a:lnSpc>
                <a:spcPct val="114599"/>
              </a:lnSpc>
              <a:spcBef>
                <a:spcPts val="220"/>
              </a:spcBef>
              <a:buChar char="–"/>
              <a:tabLst>
                <a:tab pos="353060" algn="l"/>
              </a:tabLst>
            </a:pP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среднее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расстояние между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кластерами: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должно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быть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выше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между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кластерами,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чем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внутри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одного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кластера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(расстояние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обычно обратная мера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к </a:t>
            </a:r>
            <a:r>
              <a:rPr sz="2400" spc="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похожести)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5081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Метрики</a:t>
            </a:r>
            <a:r>
              <a:rPr sz="3300" spc="-135" dirty="0"/>
              <a:t> </a:t>
            </a:r>
            <a:r>
              <a:rPr sz="3300" spc="-5" dirty="0"/>
              <a:t>качества</a:t>
            </a:r>
            <a:r>
              <a:rPr sz="3300" spc="-135" dirty="0"/>
              <a:t> </a:t>
            </a:r>
            <a:r>
              <a:rPr sz="3300" spc="-5" dirty="0"/>
              <a:t>кластеризации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6652" y="1452042"/>
            <a:ext cx="7698740" cy="51352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84785" marR="437515" indent="-172720">
              <a:lnSpc>
                <a:spcPct val="114399"/>
              </a:lnSpc>
              <a:spcBef>
                <a:spcPts val="85"/>
              </a:spcBef>
              <a:buChar char="•"/>
              <a:tabLst>
                <a:tab pos="18542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Со внутренними метриками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проблема,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так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как их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часто невозможно перевести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 </a:t>
            </a:r>
            <a:r>
              <a:rPr sz="2400" spc="15" dirty="0">
                <a:solidFill>
                  <a:srgbClr val="454548"/>
                </a:solidFill>
                <a:latin typeface="Arial"/>
                <a:cs typeface="Arial"/>
              </a:rPr>
              <a:t>бизнес-метрики, </a:t>
            </a:r>
            <a:r>
              <a:rPr sz="2400" spc="2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поэтому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используют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внешние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метрики,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например,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оценку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размеченной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части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датасета:</a:t>
            </a:r>
            <a:endParaRPr sz="2400">
              <a:latin typeface="Arial"/>
              <a:cs typeface="Arial"/>
            </a:endParaRPr>
          </a:p>
          <a:p>
            <a:pPr marL="352425" marR="5080" lvl="1" indent="-278765">
              <a:lnSpc>
                <a:spcPct val="114700"/>
              </a:lnSpc>
              <a:spcBef>
                <a:spcPts val="215"/>
              </a:spcBef>
              <a:buChar char="–"/>
              <a:tabLst>
                <a:tab pos="35306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Можно</a:t>
            </a:r>
            <a:r>
              <a:rPr sz="2400" spc="-9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считать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аналогичные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метрикам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для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54548"/>
                </a:solidFill>
                <a:latin typeface="Arial"/>
                <a:cs typeface="Arial"/>
              </a:rPr>
              <a:t>классификации,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считая,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что целевое значение </a:t>
            </a:r>
            <a:r>
              <a:rPr sz="2400" spc="365" dirty="0">
                <a:solidFill>
                  <a:srgbClr val="454548"/>
                </a:solidFill>
                <a:latin typeface="Arial"/>
                <a:cs typeface="Arial"/>
              </a:rPr>
              <a:t>-- </a:t>
            </a:r>
            <a:r>
              <a:rPr sz="2400" spc="3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это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номер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кластера</a:t>
            </a:r>
            <a:endParaRPr sz="2400">
              <a:latin typeface="Arial"/>
              <a:cs typeface="Arial"/>
            </a:endParaRPr>
          </a:p>
          <a:p>
            <a:pPr marL="352425" marR="391160" lvl="1" indent="-278765">
              <a:lnSpc>
                <a:spcPct val="114799"/>
              </a:lnSpc>
              <a:spcBef>
                <a:spcPts val="215"/>
              </a:spcBef>
              <a:buChar char="–"/>
              <a:tabLst>
                <a:tab pos="35306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Можно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придумать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свою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метрику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размеченном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датасете</a:t>
            </a:r>
            <a:endParaRPr sz="2400">
              <a:latin typeface="Arial"/>
              <a:cs typeface="Arial"/>
            </a:endParaRPr>
          </a:p>
          <a:p>
            <a:pPr marL="352425" marR="102235" lvl="1" indent="-278765">
              <a:lnSpc>
                <a:spcPct val="114700"/>
              </a:lnSpc>
              <a:spcBef>
                <a:spcPts val="215"/>
              </a:spcBef>
              <a:buChar char="–"/>
              <a:tabLst>
                <a:tab pos="353060" algn="l"/>
              </a:tabLst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Это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требует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времени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54548"/>
                </a:solidFill>
                <a:latin typeface="Arial"/>
                <a:cs typeface="Arial"/>
              </a:rPr>
              <a:t>(ручной</a:t>
            </a:r>
            <a:r>
              <a:rPr sz="2400" spc="-7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труд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разметку),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но </a:t>
            </a:r>
            <a:r>
              <a:rPr sz="2400" spc="-65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даёт гораздо более практический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понятный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результат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24" y="559003"/>
            <a:ext cx="64395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Метрики</a:t>
            </a:r>
            <a:r>
              <a:rPr sz="3300" spc="-135" dirty="0"/>
              <a:t> </a:t>
            </a:r>
            <a:r>
              <a:rPr sz="3300" spc="-5" dirty="0"/>
              <a:t>качества</a:t>
            </a:r>
            <a:r>
              <a:rPr sz="3300" spc="-135" dirty="0"/>
              <a:t> </a:t>
            </a:r>
            <a:r>
              <a:rPr sz="3300" spc="-5" dirty="0"/>
              <a:t>ранжирования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95022" y="1368221"/>
            <a:ext cx="7407909" cy="398081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86690" indent="-173355">
              <a:lnSpc>
                <a:spcPct val="100000"/>
              </a:lnSpc>
              <a:spcBef>
                <a:spcPts val="840"/>
              </a:spcBef>
              <a:buChar char="•"/>
              <a:tabLst>
                <a:tab pos="187325" algn="l"/>
              </a:tabLst>
            </a:pPr>
            <a:r>
              <a:rPr sz="2400" spc="-200" dirty="0">
                <a:solidFill>
                  <a:srgbClr val="454548"/>
                </a:solidFill>
                <a:latin typeface="Arial"/>
                <a:cs typeface="Arial"/>
              </a:rPr>
              <a:t>MRR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54548"/>
                </a:solidFill>
                <a:latin typeface="Arial"/>
                <a:cs typeface="Arial"/>
              </a:rPr>
              <a:t>(Mean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54548"/>
                </a:solidFill>
                <a:latin typeface="Arial"/>
                <a:cs typeface="Arial"/>
              </a:rPr>
              <a:t>Reciprocal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54548"/>
                </a:solidFill>
                <a:latin typeface="Arial"/>
                <a:cs typeface="Arial"/>
              </a:rPr>
              <a:t>Rank)</a:t>
            </a:r>
            <a:endParaRPr sz="2400">
              <a:latin typeface="Arial"/>
              <a:cs typeface="Arial"/>
            </a:endParaRPr>
          </a:p>
          <a:p>
            <a:pPr marL="186690" indent="-173355">
              <a:lnSpc>
                <a:spcPct val="100000"/>
              </a:lnSpc>
              <a:spcBef>
                <a:spcPts val="740"/>
              </a:spcBef>
              <a:buChar char="•"/>
              <a:tabLst>
                <a:tab pos="187325" algn="l"/>
              </a:tabLst>
            </a:pPr>
            <a:r>
              <a:rPr sz="2400" spc="-135" dirty="0">
                <a:solidFill>
                  <a:srgbClr val="454548"/>
                </a:solidFill>
                <a:latin typeface="Arial"/>
                <a:cs typeface="Arial"/>
              </a:rPr>
              <a:t>NDCG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54548"/>
                </a:solidFill>
                <a:latin typeface="Arial"/>
                <a:cs typeface="Arial"/>
              </a:rPr>
              <a:t>(Normalized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Discounted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Cumulative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54548"/>
                </a:solidFill>
                <a:latin typeface="Arial"/>
                <a:cs typeface="Arial"/>
              </a:rPr>
              <a:t>Gain)</a:t>
            </a:r>
            <a:endParaRPr sz="2400">
              <a:latin typeface="Arial"/>
              <a:cs typeface="Arial"/>
            </a:endParaRPr>
          </a:p>
          <a:p>
            <a:pPr marL="186690" indent="-173355">
              <a:lnSpc>
                <a:spcPct val="100000"/>
              </a:lnSpc>
              <a:spcBef>
                <a:spcPts val="720"/>
              </a:spcBef>
              <a:buChar char="•"/>
              <a:tabLst>
                <a:tab pos="187325" algn="l"/>
              </a:tabLst>
            </a:pPr>
            <a:r>
              <a:rPr sz="2400" spc="-125" dirty="0">
                <a:solidFill>
                  <a:srgbClr val="454548"/>
                </a:solidFill>
                <a:latin typeface="Arial"/>
                <a:cs typeface="Arial"/>
              </a:rPr>
              <a:t>Precision@K,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54548"/>
                </a:solidFill>
                <a:latin typeface="Arial"/>
                <a:cs typeface="Arial"/>
              </a:rPr>
              <a:t>Recall@K</a:t>
            </a:r>
            <a:endParaRPr sz="2400">
              <a:latin typeface="Arial"/>
              <a:cs typeface="Arial"/>
            </a:endParaRPr>
          </a:p>
          <a:p>
            <a:pPr marL="186690" indent="-173355">
              <a:lnSpc>
                <a:spcPct val="100000"/>
              </a:lnSpc>
              <a:spcBef>
                <a:spcPts val="720"/>
              </a:spcBef>
              <a:buChar char="•"/>
              <a:tabLst>
                <a:tab pos="187325" algn="l"/>
              </a:tabLst>
            </a:pPr>
            <a:r>
              <a:rPr sz="2400" spc="-60" dirty="0">
                <a:solidFill>
                  <a:srgbClr val="454548"/>
                </a:solidFill>
                <a:latin typeface="Arial"/>
                <a:cs typeface="Arial"/>
              </a:rPr>
              <a:t>Average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54548"/>
                </a:solidFill>
                <a:latin typeface="Arial"/>
                <a:cs typeface="Arial"/>
              </a:rPr>
              <a:t>Precision@K,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54548"/>
                </a:solidFill>
                <a:latin typeface="Arial"/>
                <a:cs typeface="Arial"/>
              </a:rPr>
              <a:t>Average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54548"/>
                </a:solidFill>
                <a:latin typeface="Arial"/>
                <a:cs typeface="Arial"/>
              </a:rPr>
              <a:t>Recall@K</a:t>
            </a:r>
            <a:endParaRPr sz="2400">
              <a:latin typeface="Arial"/>
              <a:cs typeface="Arial"/>
            </a:endParaRPr>
          </a:p>
          <a:p>
            <a:pPr marL="186690" indent="-173355">
              <a:lnSpc>
                <a:spcPct val="100000"/>
              </a:lnSpc>
              <a:spcBef>
                <a:spcPts val="720"/>
              </a:spcBef>
              <a:buChar char="•"/>
              <a:tabLst>
                <a:tab pos="187325" algn="l"/>
              </a:tabLst>
            </a:pPr>
            <a:r>
              <a:rPr sz="2400" spc="-930" dirty="0">
                <a:solidFill>
                  <a:srgbClr val="454548"/>
                </a:solidFill>
                <a:latin typeface="Arial"/>
                <a:cs typeface="Arial"/>
              </a:rPr>
              <a:t>…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мног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о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други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х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Общая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54548"/>
                </a:solidFill>
                <a:latin typeface="Arial"/>
                <a:cs typeface="Arial"/>
              </a:rPr>
              <a:t>идея: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надо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учитывать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порядок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объектов</a:t>
            </a:r>
            <a:r>
              <a:rPr sz="2400" spc="-7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и</a:t>
            </a:r>
            <a:r>
              <a:rPr sz="2400" spc="-85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их </a:t>
            </a:r>
            <a:r>
              <a:rPr sz="2400" spc="-65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54548"/>
                </a:solidFill>
                <a:latin typeface="Arial"/>
                <a:cs typeface="Arial"/>
              </a:rPr>
              <a:t>позицию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54548"/>
                </a:solidFill>
                <a:latin typeface="Arial"/>
                <a:cs typeface="Arial"/>
              </a:rPr>
              <a:t>в</a:t>
            </a:r>
            <a:r>
              <a:rPr sz="2400" spc="-80" dirty="0">
                <a:solidFill>
                  <a:srgbClr val="454548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54548"/>
                </a:solidFill>
                <a:latin typeface="Arial"/>
                <a:cs typeface="Arial"/>
              </a:rPr>
              <a:t>списке.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4277</Words>
  <Application>Microsoft Office PowerPoint</Application>
  <PresentationFormat>Экран (4:3)</PresentationFormat>
  <Paragraphs>546</Paragraphs>
  <Slides>109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109</vt:i4>
      </vt:variant>
    </vt:vector>
  </HeadingPairs>
  <TitlesOfParts>
    <vt:vector size="113" baseType="lpstr">
      <vt:lpstr>Arial</vt:lpstr>
      <vt:lpstr>Arial Narrow</vt:lpstr>
      <vt:lpstr>Calibri</vt:lpstr>
      <vt:lpstr>Office Theme</vt:lpstr>
      <vt:lpstr>Введение в машинное  обучение</vt:lpstr>
      <vt:lpstr>Что такое машинное обучение?</vt:lpstr>
      <vt:lpstr>Машинное обучение (Machine Learning)</vt:lpstr>
      <vt:lpstr>Составные части</vt:lpstr>
      <vt:lpstr>1. Представление (Representation)</vt:lpstr>
      <vt:lpstr>1. Представление (Representation)</vt:lpstr>
      <vt:lpstr>2. Оценка (Evaluation)</vt:lpstr>
      <vt:lpstr>3. Оптимизация (Optimization)</vt:lpstr>
      <vt:lpstr>Процесс решения задачи с помощью  машинного обучения</vt:lpstr>
      <vt:lpstr>Процесс решения задачи</vt:lpstr>
      <vt:lpstr>Процесс машинного обучения:  #0. Постановка задачи</vt:lpstr>
      <vt:lpstr>Презентация PowerPoint</vt:lpstr>
      <vt:lpstr>Презентация PowerPoint</vt:lpstr>
      <vt:lpstr>Виды задач в ML Машинное обучение разделяется на несколько основных  подходов:</vt:lpstr>
      <vt:lpstr>Процесс машинного обучения:  #1. Данные</vt:lpstr>
      <vt:lpstr>Почему данные — это важно?</vt:lpstr>
      <vt:lpstr>Интеграционная часть</vt:lpstr>
      <vt:lpstr>Качество данных</vt:lpstr>
      <vt:lpstr>Качество данных</vt:lpstr>
      <vt:lpstr>Данные vs. Алгоритмы</vt:lpstr>
      <vt:lpstr>Презентация PowerPoint</vt:lpstr>
      <vt:lpstr>Объекты и признаки</vt:lpstr>
      <vt:lpstr>Извлечение признаков</vt:lpstr>
      <vt:lpstr>Извлечение признаков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Процесс машинного обучения:  #2. Классы моделей</vt:lpstr>
      <vt:lpstr>Классы моделей в ML</vt:lpstr>
      <vt:lpstr>Обучение с учителем: постановка  задачи</vt:lpstr>
      <vt:lpstr>Обучение с учителем: Типичные задачи</vt:lpstr>
      <vt:lpstr>Классы моделей в ML</vt:lpstr>
      <vt:lpstr>Классификация</vt:lpstr>
      <vt:lpstr>Классификация: Примеры</vt:lpstr>
      <vt:lpstr>Классификация: Примеры</vt:lpstr>
      <vt:lpstr>Классификация: Важные моменты</vt:lpstr>
      <vt:lpstr>Классификация: Популярные методы</vt:lpstr>
      <vt:lpstr>Классификация: Логистическая  регрессия</vt:lpstr>
      <vt:lpstr>Классификация: SVM</vt:lpstr>
      <vt:lpstr>Классификация: Деревья решений</vt:lpstr>
      <vt:lpstr>Презентация PowerPoint</vt:lpstr>
      <vt:lpstr>Классификация: Нейросети</vt:lpstr>
      <vt:lpstr>Презентация PowerPoint</vt:lpstr>
      <vt:lpstr>Презентация PowerPoint</vt:lpstr>
      <vt:lpstr>Презентация PowerPoint</vt:lpstr>
      <vt:lpstr>Классификация: Нейросети</vt:lpstr>
      <vt:lpstr>Классификация: kNN</vt:lpstr>
      <vt:lpstr>Классы моделей в ML</vt:lpstr>
      <vt:lpstr>Регрессия</vt:lpstr>
      <vt:lpstr>Презентация PowerPoint</vt:lpstr>
      <vt:lpstr>Регрессия: Примеры</vt:lpstr>
      <vt:lpstr>Регрессия: Важные моменты</vt:lpstr>
      <vt:lpstr>Регрессия: Методы</vt:lpstr>
      <vt:lpstr>Презентация PowerPoint</vt:lpstr>
      <vt:lpstr>Регрессия: Нелинейная регрессия</vt:lpstr>
      <vt:lpstr>Презентация PowerPoint</vt:lpstr>
      <vt:lpstr>Регрессия: Деревья и ансамбли</vt:lpstr>
      <vt:lpstr>Классы моделей в ML</vt:lpstr>
      <vt:lpstr>Ранжирование</vt:lpstr>
      <vt:lpstr>Классы моделей в ML</vt:lpstr>
      <vt:lpstr>Обучение без учителя</vt:lpstr>
      <vt:lpstr>Обучение без учителя</vt:lpstr>
      <vt:lpstr>Классы моделей в ML</vt:lpstr>
      <vt:lpstr>Кластеризация</vt:lpstr>
      <vt:lpstr>Кластеризация: Примеры</vt:lpstr>
      <vt:lpstr>Кластеризация: Важные моменты</vt:lpstr>
      <vt:lpstr>Кластеризация: Пример</vt:lpstr>
      <vt:lpstr>Кластеризация: Пример</vt:lpstr>
      <vt:lpstr>Кластеризация: Методы</vt:lpstr>
      <vt:lpstr>Кластеризация: Методы</vt:lpstr>
      <vt:lpstr>Кластеризация: K-means</vt:lpstr>
      <vt:lpstr>Презентация PowerPoint</vt:lpstr>
      <vt:lpstr>Иерархическая кластеризация</vt:lpstr>
      <vt:lpstr>Иерархическая кластеризация</vt:lpstr>
      <vt:lpstr>Кластеризация: DBSCAN</vt:lpstr>
      <vt:lpstr>Классы моделей в ML</vt:lpstr>
      <vt:lpstr>Уменьшение размерности</vt:lpstr>
      <vt:lpstr>Уменьшение размерности: Важные  моменты</vt:lpstr>
      <vt:lpstr>Уменьшение размерности: методы</vt:lpstr>
      <vt:lpstr>Уменьшение размерности: PCA</vt:lpstr>
      <vt:lpstr>Уменьшение размерности: t-sne</vt:lpstr>
      <vt:lpstr>Классы моделей в ML</vt:lpstr>
      <vt:lpstr>Обучение с частичным привлечением  учителя</vt:lpstr>
      <vt:lpstr>Классы моделей в ML</vt:lpstr>
      <vt:lpstr>Обучение с подкреплением</vt:lpstr>
      <vt:lpstr>Процесс машинного обучения:  #3. Метрики качества</vt:lpstr>
      <vt:lpstr>Выбор метрики качества</vt:lpstr>
      <vt:lpstr>Метрики качества регрессии</vt:lpstr>
      <vt:lpstr>Метрики качества регрессии</vt:lpstr>
      <vt:lpstr>Метрики качества классификации</vt:lpstr>
      <vt:lpstr>Метрики качества классификации</vt:lpstr>
      <vt:lpstr>Презентация PowerPoint</vt:lpstr>
      <vt:lpstr>ROC-кривая</vt:lpstr>
      <vt:lpstr>ROC-кривая</vt:lpstr>
      <vt:lpstr>Матрица неточностей (Сonfusion matrix) Когда классов больше двух.</vt:lpstr>
      <vt:lpstr>Метрики качества кластеризации</vt:lpstr>
      <vt:lpstr>Метрики качества кластеризации</vt:lpstr>
      <vt:lpstr>Метрики качества ранжирования</vt:lpstr>
      <vt:lpstr>Практические соображения по  метрикам</vt:lpstr>
      <vt:lpstr>Практические соображения по  метрикам</vt:lpstr>
      <vt:lpstr>Практические соображения по  метрикам</vt:lpstr>
      <vt:lpstr>Процесс машинного обучения:  #4. Обучение модели</vt:lpstr>
      <vt:lpstr>Разбиение датасета для обучения и  оценки</vt:lpstr>
      <vt:lpstr>Разбиение датасета для обучения и  оценки</vt:lpstr>
      <vt:lpstr>Механизмы валидации</vt:lpstr>
      <vt:lpstr>Обучение модели</vt:lpstr>
      <vt:lpstr>Процесс создания модели ML</vt:lpstr>
      <vt:lpstr>Полезные ресурсы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машинное  обучение</dc:title>
  <cp:lastModifiedBy>admin</cp:lastModifiedBy>
  <cp:revision>3</cp:revision>
  <dcterms:created xsi:type="dcterms:W3CDTF">2021-02-06T09:48:55Z</dcterms:created>
  <dcterms:modified xsi:type="dcterms:W3CDTF">2021-02-11T20:50:28Z</dcterms:modified>
</cp:coreProperties>
</file>